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7" r:id="rId8"/>
    <p:sldId id="262" r:id="rId9"/>
    <p:sldId id="263" r:id="rId10"/>
    <p:sldId id="264" r:id="rId11"/>
    <p:sldId id="265" r:id="rId12"/>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TT Norms" panose="020B0604020202020204" charset="0"/>
      <p:regular r:id="rId17"/>
    </p:embeddedFont>
    <p:embeddedFont>
      <p:font typeface="TT Norms Italics" panose="020B0604020202020204" charset="0"/>
      <p:regular r:id="rId18"/>
    </p:embeddedFont>
    <p:embeddedFont>
      <p:font typeface="TT Octosquares" panose="020B0604020202020204" charset="0"/>
      <p:regular r:id="rId19"/>
    </p:embeddedFont>
    <p:embeddedFont>
      <p:font typeface="TT Octosquares 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1" d="100"/>
          <a:sy n="71" d="100"/>
        </p:scale>
        <p:origin x="738"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6.svg"/><Relationship Id="rId7" Type="http://schemas.openxmlformats.org/officeDocument/2006/relationships/image" Target="../media/image2.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4.jpeg"/><Relationship Id="rId10" Type="http://schemas.openxmlformats.org/officeDocument/2006/relationships/image" Target="../media/image6.svg"/><Relationship Id="rId4" Type="http://schemas.openxmlformats.org/officeDocument/2006/relationships/image" Target="../media/image25.png"/><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18" Type="http://schemas.openxmlformats.org/officeDocument/2006/relationships/image" Target="../media/image25.pn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21.png"/><Relationship Id="rId17" Type="http://schemas.openxmlformats.org/officeDocument/2006/relationships/image" Target="../media/image2.svg"/><Relationship Id="rId2" Type="http://schemas.openxmlformats.org/officeDocument/2006/relationships/image" Target="../media/image11.png"/><Relationship Id="rId16"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5" Type="http://schemas.openxmlformats.org/officeDocument/2006/relationships/image" Target="../media/image2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svg"/><Relationship Id="rId7" Type="http://schemas.openxmlformats.org/officeDocument/2006/relationships/image" Target="../media/image27.svg"/><Relationship Id="rId12" Type="http://schemas.openxmlformats.org/officeDocument/2006/relationships/image" Target="../media/image3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6.svg"/><Relationship Id="rId10" Type="http://schemas.openxmlformats.org/officeDocument/2006/relationships/image" Target="../media/image30.svg"/><Relationship Id="rId4" Type="http://schemas.openxmlformats.org/officeDocument/2006/relationships/image" Target="../media/image5.png"/><Relationship Id="rId9" Type="http://schemas.openxmlformats.org/officeDocument/2006/relationships/image" Target="../media/image29.png"/></Relationships>
</file>

<file path=ppt/slides/_rels/slide5.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34.png"/><Relationship Id="rId7"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svg"/><Relationship Id="rId10" Type="http://schemas.openxmlformats.org/officeDocument/2006/relationships/image" Target="../media/image6.svg"/><Relationship Id="rId4" Type="http://schemas.openxmlformats.org/officeDocument/2006/relationships/image" Target="../media/image35.png"/><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svg"/><Relationship Id="rId3" Type="http://schemas.openxmlformats.org/officeDocument/2006/relationships/image" Target="../media/image41.png"/><Relationship Id="rId7" Type="http://schemas.openxmlformats.org/officeDocument/2006/relationships/image" Target="../media/image45.svg"/><Relationship Id="rId12"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49.svg"/><Relationship Id="rId5" Type="http://schemas.openxmlformats.org/officeDocument/2006/relationships/image" Target="../media/image43.png"/><Relationship Id="rId15" Type="http://schemas.openxmlformats.org/officeDocument/2006/relationships/image" Target="../media/image32.svg"/><Relationship Id="rId10" Type="http://schemas.openxmlformats.org/officeDocument/2006/relationships/image" Target="../media/image48.png"/><Relationship Id="rId4" Type="http://schemas.openxmlformats.org/officeDocument/2006/relationships/image" Target="../media/image42.svg"/><Relationship Id="rId9" Type="http://schemas.openxmlformats.org/officeDocument/2006/relationships/image" Target="../media/image47.svg"/><Relationship Id="rId14" Type="http://schemas.openxmlformats.org/officeDocument/2006/relationships/image" Target="../media/image31.png"/></Relationships>
</file>

<file path=ppt/slides/_rels/slide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flipH="1">
            <a:off x="13733697" y="3974629"/>
            <a:ext cx="4114800" cy="4114800"/>
          </a:xfrm>
          <a:custGeom>
            <a:avLst/>
            <a:gdLst/>
            <a:ahLst/>
            <a:cxnLst/>
            <a:rect l="l" t="t" r="r" b="b"/>
            <a:pathLst>
              <a:path w="4114800" h="4114800">
                <a:moveTo>
                  <a:pt x="4114800" y="0"/>
                </a:moveTo>
                <a:lnTo>
                  <a:pt x="0" y="0"/>
                </a:lnTo>
                <a:lnTo>
                  <a:pt x="0" y="4114800"/>
                </a:lnTo>
                <a:lnTo>
                  <a:pt x="4114800" y="4114800"/>
                </a:lnTo>
                <a:lnTo>
                  <a:pt x="41148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6522352">
            <a:off x="-2936963" y="5586602"/>
            <a:ext cx="7493262" cy="7343397"/>
          </a:xfrm>
          <a:custGeom>
            <a:avLst/>
            <a:gdLst/>
            <a:ahLst/>
            <a:cxnLst/>
            <a:rect l="l" t="t" r="r" b="b"/>
            <a:pathLst>
              <a:path w="7493262" h="7343397">
                <a:moveTo>
                  <a:pt x="0" y="0"/>
                </a:moveTo>
                <a:lnTo>
                  <a:pt x="7493262" y="0"/>
                </a:lnTo>
                <a:lnTo>
                  <a:pt x="7493262" y="7343396"/>
                </a:lnTo>
                <a:lnTo>
                  <a:pt x="0" y="7343396"/>
                </a:lnTo>
                <a:lnTo>
                  <a:pt x="0" y="0"/>
                </a:lnTo>
                <a:close/>
              </a:path>
            </a:pathLst>
          </a:custGeom>
          <a:blipFill>
            <a:blip r:embed="rId4">
              <a:alphaModFix amt="60000"/>
            </a:blip>
            <a:stretch>
              <a:fillRect/>
            </a:stretch>
          </a:blipFill>
        </p:spPr>
      </p:sp>
      <p:grpSp>
        <p:nvGrpSpPr>
          <p:cNvPr id="4" name="Group 4"/>
          <p:cNvGrpSpPr/>
          <p:nvPr/>
        </p:nvGrpSpPr>
        <p:grpSpPr>
          <a:xfrm>
            <a:off x="9293587" y="1591632"/>
            <a:ext cx="7445141" cy="5849899"/>
            <a:chOff x="0" y="0"/>
            <a:chExt cx="977916" cy="768382"/>
          </a:xfrm>
        </p:grpSpPr>
        <p:sp>
          <p:nvSpPr>
            <p:cNvPr id="5" name="Freeform 5"/>
            <p:cNvSpPr/>
            <p:nvPr/>
          </p:nvSpPr>
          <p:spPr>
            <a:xfrm>
              <a:off x="0" y="0"/>
              <a:ext cx="977916" cy="768382"/>
            </a:xfrm>
            <a:custGeom>
              <a:avLst/>
              <a:gdLst/>
              <a:ahLst/>
              <a:cxnLst/>
              <a:rect l="l" t="t" r="r" b="b"/>
              <a:pathLst>
                <a:path w="977916" h="768382">
                  <a:moveTo>
                    <a:pt x="51993" y="0"/>
                  </a:moveTo>
                  <a:lnTo>
                    <a:pt x="925923" y="0"/>
                  </a:lnTo>
                  <a:cubicBezTo>
                    <a:pt x="939712" y="0"/>
                    <a:pt x="952937" y="5478"/>
                    <a:pt x="962688" y="15228"/>
                  </a:cubicBezTo>
                  <a:cubicBezTo>
                    <a:pt x="972438" y="24979"/>
                    <a:pt x="977916" y="38204"/>
                    <a:pt x="977916" y="51993"/>
                  </a:cubicBezTo>
                  <a:lnTo>
                    <a:pt x="977916" y="716389"/>
                  </a:lnTo>
                  <a:cubicBezTo>
                    <a:pt x="977916" y="745104"/>
                    <a:pt x="954638" y="768382"/>
                    <a:pt x="925923" y="768382"/>
                  </a:cubicBezTo>
                  <a:lnTo>
                    <a:pt x="51993" y="768382"/>
                  </a:lnTo>
                  <a:cubicBezTo>
                    <a:pt x="38204" y="768382"/>
                    <a:pt x="24979" y="762904"/>
                    <a:pt x="15228" y="753153"/>
                  </a:cubicBezTo>
                  <a:cubicBezTo>
                    <a:pt x="5478" y="743403"/>
                    <a:pt x="0" y="730178"/>
                    <a:pt x="0" y="716389"/>
                  </a:cubicBezTo>
                  <a:lnTo>
                    <a:pt x="0" y="51993"/>
                  </a:lnTo>
                  <a:cubicBezTo>
                    <a:pt x="0" y="38204"/>
                    <a:pt x="5478" y="24979"/>
                    <a:pt x="15228" y="15228"/>
                  </a:cubicBezTo>
                  <a:cubicBezTo>
                    <a:pt x="24979" y="5478"/>
                    <a:pt x="38204" y="0"/>
                    <a:pt x="51993" y="0"/>
                  </a:cubicBezTo>
                  <a:close/>
                </a:path>
              </a:pathLst>
            </a:custGeom>
            <a:blipFill>
              <a:blip r:embed="rId5"/>
              <a:stretch>
                <a:fillRect t="-140" r="-6658" b="-140"/>
              </a:stretch>
            </a:blipFill>
            <a:ln cap="rnd">
              <a:noFill/>
              <a:prstDash val="solid"/>
              <a:round/>
            </a:ln>
          </p:spPr>
        </p:sp>
      </p:grpSp>
      <p:sp>
        <p:nvSpPr>
          <p:cNvPr id="6" name="Freeform 6"/>
          <p:cNvSpPr/>
          <p:nvPr/>
        </p:nvSpPr>
        <p:spPr>
          <a:xfrm flipH="1">
            <a:off x="8074620" y="0"/>
            <a:ext cx="2437935" cy="1613470"/>
          </a:xfrm>
          <a:custGeom>
            <a:avLst/>
            <a:gdLst/>
            <a:ahLst/>
            <a:cxnLst/>
            <a:rect l="l" t="t" r="r" b="b"/>
            <a:pathLst>
              <a:path w="2437935" h="1613470">
                <a:moveTo>
                  <a:pt x="2437935" y="0"/>
                </a:moveTo>
                <a:lnTo>
                  <a:pt x="0" y="0"/>
                </a:lnTo>
                <a:lnTo>
                  <a:pt x="0" y="1613470"/>
                </a:lnTo>
                <a:lnTo>
                  <a:pt x="2437935" y="1613470"/>
                </a:lnTo>
                <a:lnTo>
                  <a:pt x="2437935"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7" name="Freeform 7"/>
          <p:cNvSpPr/>
          <p:nvPr/>
        </p:nvSpPr>
        <p:spPr>
          <a:xfrm>
            <a:off x="8014729" y="7441531"/>
            <a:ext cx="315609" cy="315609"/>
          </a:xfrm>
          <a:custGeom>
            <a:avLst/>
            <a:gdLst/>
            <a:ahLst/>
            <a:cxnLst/>
            <a:rect l="l" t="t" r="r" b="b"/>
            <a:pathLst>
              <a:path w="315609" h="315609">
                <a:moveTo>
                  <a:pt x="0" y="0"/>
                </a:moveTo>
                <a:lnTo>
                  <a:pt x="315609" y="0"/>
                </a:lnTo>
                <a:lnTo>
                  <a:pt x="315609" y="315609"/>
                </a:lnTo>
                <a:lnTo>
                  <a:pt x="0" y="3156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1028700" y="8795124"/>
            <a:ext cx="3802194" cy="463176"/>
          </a:xfrm>
          <a:custGeom>
            <a:avLst/>
            <a:gdLst/>
            <a:ahLst/>
            <a:cxnLst/>
            <a:rect l="l" t="t" r="r" b="b"/>
            <a:pathLst>
              <a:path w="3802194" h="463176">
                <a:moveTo>
                  <a:pt x="0" y="0"/>
                </a:moveTo>
                <a:lnTo>
                  <a:pt x="3802194" y="0"/>
                </a:lnTo>
                <a:lnTo>
                  <a:pt x="3802194" y="463176"/>
                </a:lnTo>
                <a:lnTo>
                  <a:pt x="0" y="463176"/>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9" name="TextBox 9"/>
          <p:cNvSpPr txBox="1"/>
          <p:nvPr/>
        </p:nvSpPr>
        <p:spPr>
          <a:xfrm>
            <a:off x="1028700" y="3232286"/>
            <a:ext cx="7838167" cy="3762374"/>
          </a:xfrm>
          <a:prstGeom prst="rect">
            <a:avLst/>
          </a:prstGeom>
        </p:spPr>
        <p:txBody>
          <a:bodyPr lIns="0" tIns="0" rIns="0" bIns="0" rtlCol="0" anchor="t">
            <a:spAutoFit/>
          </a:bodyPr>
          <a:lstStyle/>
          <a:p>
            <a:pPr algn="l">
              <a:lnSpc>
                <a:spcPts val="9899"/>
              </a:lnSpc>
            </a:pPr>
            <a:r>
              <a:rPr lang="en-US" sz="8999">
                <a:solidFill>
                  <a:srgbClr val="121417"/>
                </a:solidFill>
                <a:latin typeface="TT Octosquares"/>
                <a:ea typeface="TT Octosquares"/>
                <a:cs typeface="TT Octosquares"/>
                <a:sym typeface="TT Octosquares"/>
              </a:rPr>
              <a:t>RAG Q&amp;A Wikipedia Chatbot</a:t>
            </a:r>
          </a:p>
        </p:txBody>
      </p:sp>
      <p:sp>
        <p:nvSpPr>
          <p:cNvPr id="10" name="TextBox 10"/>
          <p:cNvSpPr txBox="1"/>
          <p:nvPr/>
        </p:nvSpPr>
        <p:spPr>
          <a:xfrm>
            <a:off x="1028700" y="7404073"/>
            <a:ext cx="6624292" cy="828675"/>
          </a:xfrm>
          <a:prstGeom prst="rect">
            <a:avLst/>
          </a:prstGeom>
        </p:spPr>
        <p:txBody>
          <a:bodyPr lIns="0" tIns="0" rIns="0" bIns="0" rtlCol="0" anchor="t">
            <a:spAutoFit/>
          </a:bodyPr>
          <a:lstStyle/>
          <a:p>
            <a:pPr algn="l">
              <a:lnSpc>
                <a:spcPts val="3299"/>
              </a:lnSpc>
            </a:pPr>
            <a:r>
              <a:rPr lang="en-US" sz="2999">
                <a:solidFill>
                  <a:srgbClr val="121417"/>
                </a:solidFill>
                <a:latin typeface="TT Norms"/>
                <a:ea typeface="TT Norms"/>
                <a:cs typeface="TT Norms"/>
                <a:sym typeface="TT Norms"/>
              </a:rPr>
              <a:t>Presented by: </a:t>
            </a:r>
          </a:p>
          <a:p>
            <a:pPr algn="l">
              <a:lnSpc>
                <a:spcPts val="3299"/>
              </a:lnSpc>
            </a:pPr>
            <a:r>
              <a:rPr lang="en-US" sz="2999">
                <a:solidFill>
                  <a:srgbClr val="121417"/>
                </a:solidFill>
                <a:latin typeface="TT Norms"/>
                <a:ea typeface="TT Norms"/>
                <a:cs typeface="TT Norms"/>
                <a:sym typeface="TT Norms"/>
              </a:rPr>
              <a:t>Nitay Levy and Elisha Azaria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3" name="TextBox 3"/>
          <p:cNvSpPr txBox="1"/>
          <p:nvPr/>
        </p:nvSpPr>
        <p:spPr>
          <a:xfrm>
            <a:off x="6969993" y="647700"/>
            <a:ext cx="4348013" cy="432811"/>
          </a:xfrm>
          <a:prstGeom prst="rect">
            <a:avLst/>
          </a:prstGeom>
        </p:spPr>
        <p:txBody>
          <a:bodyPr wrap="square" lIns="0" tIns="0" rIns="0" bIns="0" rtlCol="0" anchor="t">
            <a:spAutoFit/>
          </a:bodyPr>
          <a:lstStyle/>
          <a:p>
            <a:pPr marL="0" lvl="0" indent="0" algn="ctr">
              <a:lnSpc>
                <a:spcPts val="3300"/>
              </a:lnSpc>
              <a:spcBef>
                <a:spcPct val="0"/>
              </a:spcBef>
            </a:pPr>
            <a:r>
              <a:rPr lang="en-US" sz="3000" dirty="0">
                <a:solidFill>
                  <a:srgbClr val="121417"/>
                </a:solidFill>
                <a:latin typeface="TT Octosquares"/>
                <a:ea typeface="TT Octosquares"/>
                <a:cs typeface="TT Octosquares"/>
                <a:sym typeface="TT Octosquares"/>
              </a:rPr>
              <a:t>R</a:t>
            </a:r>
            <a:r>
              <a:rPr lang="en-US" sz="3000" u="none" strike="noStrike" dirty="0">
                <a:solidFill>
                  <a:srgbClr val="121417"/>
                </a:solidFill>
                <a:latin typeface="TT Octosquares"/>
                <a:ea typeface="TT Octosquares"/>
                <a:cs typeface="TT Octosquares"/>
                <a:sym typeface="TT Octosquares"/>
              </a:rPr>
              <a:t>etrieval Evaluation</a:t>
            </a:r>
          </a:p>
        </p:txBody>
      </p:sp>
      <p:pic>
        <p:nvPicPr>
          <p:cNvPr id="5" name="תמונה 4">
            <a:extLst>
              <a:ext uri="{FF2B5EF4-FFF2-40B4-BE49-F238E27FC236}">
                <a16:creationId xmlns:a16="http://schemas.microsoft.com/office/drawing/2014/main" id="{E7CA21F9-E64F-4F17-A1C7-DE59F2C7C21C}"/>
              </a:ext>
            </a:extLst>
          </p:cNvPr>
          <p:cNvPicPr>
            <a:picLocks noChangeAspect="1"/>
          </p:cNvPicPr>
          <p:nvPr/>
        </p:nvPicPr>
        <p:blipFill>
          <a:blip r:embed="rId2"/>
          <a:stretch>
            <a:fillRect/>
          </a:stretch>
        </p:blipFill>
        <p:spPr>
          <a:xfrm>
            <a:off x="5463330" y="1638300"/>
            <a:ext cx="7361339" cy="29718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549679" y="846526"/>
            <a:ext cx="3782830" cy="2682371"/>
          </a:xfrm>
          <a:custGeom>
            <a:avLst/>
            <a:gdLst/>
            <a:ahLst/>
            <a:cxnLst/>
            <a:rect l="l" t="t" r="r" b="b"/>
            <a:pathLst>
              <a:path w="3782830" h="2682371">
                <a:moveTo>
                  <a:pt x="0" y="0"/>
                </a:moveTo>
                <a:lnTo>
                  <a:pt x="3782830" y="0"/>
                </a:lnTo>
                <a:lnTo>
                  <a:pt x="3782830" y="2682371"/>
                </a:lnTo>
                <a:lnTo>
                  <a:pt x="0" y="2682371"/>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541520" y="4072560"/>
            <a:ext cx="5339553" cy="5366385"/>
          </a:xfrm>
          <a:custGeom>
            <a:avLst/>
            <a:gdLst/>
            <a:ahLst/>
            <a:cxnLst/>
            <a:rect l="l" t="t" r="r" b="b"/>
            <a:pathLst>
              <a:path w="5339553" h="5366385">
                <a:moveTo>
                  <a:pt x="0" y="0"/>
                </a:moveTo>
                <a:lnTo>
                  <a:pt x="5339553" y="0"/>
                </a:lnTo>
                <a:lnTo>
                  <a:pt x="5339553" y="5366385"/>
                </a:lnTo>
                <a:lnTo>
                  <a:pt x="0" y="5366385"/>
                </a:lnTo>
                <a:lnTo>
                  <a:pt x="0" y="0"/>
                </a:lnTo>
                <a:close/>
              </a:path>
            </a:pathLst>
          </a:custGeom>
          <a:blipFill>
            <a:blip r:embed="rId4"/>
            <a:stretch>
              <a:fillRect/>
            </a:stretch>
          </a:blipFill>
        </p:spPr>
      </p:sp>
      <p:sp>
        <p:nvSpPr>
          <p:cNvPr id="4" name="TextBox 4"/>
          <p:cNvSpPr txBox="1"/>
          <p:nvPr/>
        </p:nvSpPr>
        <p:spPr>
          <a:xfrm>
            <a:off x="1665004" y="2545662"/>
            <a:ext cx="5707346" cy="1571635"/>
          </a:xfrm>
          <a:prstGeom prst="rect">
            <a:avLst/>
          </a:prstGeom>
        </p:spPr>
        <p:txBody>
          <a:bodyPr lIns="0" tIns="0" rIns="0" bIns="0" rtlCol="0" anchor="t">
            <a:spAutoFit/>
          </a:bodyPr>
          <a:lstStyle/>
          <a:p>
            <a:pPr algn="l">
              <a:lnSpc>
                <a:spcPts val="6000"/>
              </a:lnSpc>
            </a:pPr>
            <a:r>
              <a:rPr lang="en-US" sz="6000" dirty="0">
                <a:solidFill>
                  <a:srgbClr val="121417"/>
                </a:solidFill>
                <a:latin typeface="TT Octosquares"/>
                <a:ea typeface="TT Octosquares"/>
                <a:cs typeface="TT Octosquares"/>
                <a:sym typeface="TT Octosquares"/>
              </a:rPr>
              <a:t>Thank You For Listening!</a:t>
            </a:r>
          </a:p>
        </p:txBody>
      </p:sp>
      <p:grpSp>
        <p:nvGrpSpPr>
          <p:cNvPr id="5" name="Group 5"/>
          <p:cNvGrpSpPr/>
          <p:nvPr/>
        </p:nvGrpSpPr>
        <p:grpSpPr>
          <a:xfrm>
            <a:off x="7904116" y="1613470"/>
            <a:ext cx="2479769" cy="7060061"/>
            <a:chOff x="0" y="0"/>
            <a:chExt cx="285487" cy="812800"/>
          </a:xfrm>
        </p:grpSpPr>
        <p:sp>
          <p:nvSpPr>
            <p:cNvPr id="6" name="Freeform 6"/>
            <p:cNvSpPr/>
            <p:nvPr/>
          </p:nvSpPr>
          <p:spPr>
            <a:xfrm>
              <a:off x="0" y="0"/>
              <a:ext cx="285487" cy="812800"/>
            </a:xfrm>
            <a:custGeom>
              <a:avLst/>
              <a:gdLst/>
              <a:ahLst/>
              <a:cxnLst/>
              <a:rect l="l" t="t" r="r" b="b"/>
              <a:pathLst>
                <a:path w="285487" h="812800">
                  <a:moveTo>
                    <a:pt x="142744" y="0"/>
                  </a:moveTo>
                  <a:lnTo>
                    <a:pt x="142744" y="0"/>
                  </a:lnTo>
                  <a:cubicBezTo>
                    <a:pt x="180601" y="0"/>
                    <a:pt x="216909" y="15039"/>
                    <a:pt x="243678" y="41809"/>
                  </a:cubicBezTo>
                  <a:cubicBezTo>
                    <a:pt x="270448" y="68578"/>
                    <a:pt x="285487" y="104886"/>
                    <a:pt x="285487" y="142744"/>
                  </a:cubicBezTo>
                  <a:lnTo>
                    <a:pt x="285487" y="670056"/>
                  </a:lnTo>
                  <a:cubicBezTo>
                    <a:pt x="285487" y="748892"/>
                    <a:pt x="221579" y="812800"/>
                    <a:pt x="142744" y="812800"/>
                  </a:cubicBezTo>
                  <a:lnTo>
                    <a:pt x="142744" y="812800"/>
                  </a:lnTo>
                  <a:cubicBezTo>
                    <a:pt x="63908" y="812800"/>
                    <a:pt x="0" y="748892"/>
                    <a:pt x="0" y="670056"/>
                  </a:cubicBezTo>
                  <a:lnTo>
                    <a:pt x="0" y="142744"/>
                  </a:lnTo>
                  <a:cubicBezTo>
                    <a:pt x="0" y="63908"/>
                    <a:pt x="63908" y="0"/>
                    <a:pt x="142744" y="0"/>
                  </a:cubicBezTo>
                  <a:close/>
                </a:path>
              </a:pathLst>
            </a:custGeom>
            <a:blipFill>
              <a:blip r:embed="rId5"/>
              <a:stretch>
                <a:fillRect l="-163663" r="-163663"/>
              </a:stretch>
            </a:blipFill>
            <a:ln cap="rnd">
              <a:noFill/>
              <a:prstDash val="solid"/>
              <a:round/>
            </a:ln>
          </p:spPr>
        </p:sp>
      </p:grpSp>
      <p:sp>
        <p:nvSpPr>
          <p:cNvPr id="7" name="Freeform 7"/>
          <p:cNvSpPr/>
          <p:nvPr/>
        </p:nvSpPr>
        <p:spPr>
          <a:xfrm rot="-10800000" flipV="1">
            <a:off x="14083219" y="5940262"/>
            <a:ext cx="3647804" cy="3647804"/>
          </a:xfrm>
          <a:custGeom>
            <a:avLst/>
            <a:gdLst/>
            <a:ahLst/>
            <a:cxnLst/>
            <a:rect l="l" t="t" r="r" b="b"/>
            <a:pathLst>
              <a:path w="3647804" h="3647804">
                <a:moveTo>
                  <a:pt x="0" y="3647804"/>
                </a:moveTo>
                <a:lnTo>
                  <a:pt x="3647804" y="3647804"/>
                </a:lnTo>
                <a:lnTo>
                  <a:pt x="3647804" y="0"/>
                </a:lnTo>
                <a:lnTo>
                  <a:pt x="0" y="0"/>
                </a:lnTo>
                <a:lnTo>
                  <a:pt x="0" y="3647804"/>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8" name="Group 8"/>
          <p:cNvGrpSpPr/>
          <p:nvPr/>
        </p:nvGrpSpPr>
        <p:grpSpPr>
          <a:xfrm>
            <a:off x="10583909" y="1613470"/>
            <a:ext cx="6104520" cy="7060061"/>
            <a:chOff x="0" y="0"/>
            <a:chExt cx="702792" cy="812800"/>
          </a:xfrm>
        </p:grpSpPr>
        <p:sp>
          <p:nvSpPr>
            <p:cNvPr id="9" name="Freeform 9"/>
            <p:cNvSpPr/>
            <p:nvPr/>
          </p:nvSpPr>
          <p:spPr>
            <a:xfrm>
              <a:off x="0" y="0"/>
              <a:ext cx="702792" cy="812800"/>
            </a:xfrm>
            <a:custGeom>
              <a:avLst/>
              <a:gdLst/>
              <a:ahLst/>
              <a:cxnLst/>
              <a:rect l="l" t="t" r="r" b="b"/>
              <a:pathLst>
                <a:path w="702792" h="812800">
                  <a:moveTo>
                    <a:pt x="63411" y="0"/>
                  </a:moveTo>
                  <a:lnTo>
                    <a:pt x="639380" y="0"/>
                  </a:lnTo>
                  <a:cubicBezTo>
                    <a:pt x="674402" y="0"/>
                    <a:pt x="702792" y="28390"/>
                    <a:pt x="702792" y="63411"/>
                  </a:cubicBezTo>
                  <a:lnTo>
                    <a:pt x="702792" y="749389"/>
                  </a:lnTo>
                  <a:cubicBezTo>
                    <a:pt x="702792" y="784410"/>
                    <a:pt x="674402" y="812800"/>
                    <a:pt x="639380" y="812800"/>
                  </a:cubicBezTo>
                  <a:lnTo>
                    <a:pt x="63411" y="812800"/>
                  </a:lnTo>
                  <a:cubicBezTo>
                    <a:pt x="28390" y="812800"/>
                    <a:pt x="0" y="784410"/>
                    <a:pt x="0" y="749389"/>
                  </a:cubicBezTo>
                  <a:lnTo>
                    <a:pt x="0" y="63411"/>
                  </a:lnTo>
                  <a:cubicBezTo>
                    <a:pt x="0" y="28390"/>
                    <a:pt x="28390" y="0"/>
                    <a:pt x="63411" y="0"/>
                  </a:cubicBezTo>
                  <a:close/>
                </a:path>
              </a:pathLst>
            </a:custGeom>
            <a:blipFill>
              <a:blip r:embed="rId8"/>
              <a:stretch>
                <a:fillRect l="-31733" r="-31733"/>
              </a:stretch>
            </a:blipFill>
            <a:ln cap="rnd">
              <a:noFill/>
              <a:prstDash val="solid"/>
              <a:round/>
            </a:ln>
          </p:spPr>
        </p:sp>
      </p:grpSp>
      <p:sp>
        <p:nvSpPr>
          <p:cNvPr id="10" name="Freeform 10"/>
          <p:cNvSpPr/>
          <p:nvPr/>
        </p:nvSpPr>
        <p:spPr>
          <a:xfrm rot="-10800000">
            <a:off x="3921260" y="6756574"/>
            <a:ext cx="3782830" cy="2682371"/>
          </a:xfrm>
          <a:custGeom>
            <a:avLst/>
            <a:gdLst/>
            <a:ahLst/>
            <a:cxnLst/>
            <a:rect l="l" t="t" r="r" b="b"/>
            <a:pathLst>
              <a:path w="3782830" h="2682371">
                <a:moveTo>
                  <a:pt x="0" y="0"/>
                </a:moveTo>
                <a:lnTo>
                  <a:pt x="3782831" y="0"/>
                </a:lnTo>
                <a:lnTo>
                  <a:pt x="3782831" y="2682371"/>
                </a:lnTo>
                <a:lnTo>
                  <a:pt x="0" y="2682371"/>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1" name="Freeform 11"/>
          <p:cNvSpPr/>
          <p:nvPr/>
        </p:nvSpPr>
        <p:spPr>
          <a:xfrm>
            <a:off x="14821365" y="0"/>
            <a:ext cx="2437935" cy="1613470"/>
          </a:xfrm>
          <a:custGeom>
            <a:avLst/>
            <a:gdLst/>
            <a:ahLst/>
            <a:cxnLst/>
            <a:rect l="l" t="t" r="r" b="b"/>
            <a:pathLst>
              <a:path w="2437935" h="1613470">
                <a:moveTo>
                  <a:pt x="0" y="0"/>
                </a:moveTo>
                <a:lnTo>
                  <a:pt x="2437935" y="0"/>
                </a:lnTo>
                <a:lnTo>
                  <a:pt x="2437935" y="1613470"/>
                </a:lnTo>
                <a:lnTo>
                  <a:pt x="0" y="1613470"/>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1795185" y="3614089"/>
            <a:ext cx="1132522" cy="1130462"/>
          </a:xfrm>
          <a:custGeom>
            <a:avLst/>
            <a:gdLst/>
            <a:ahLst/>
            <a:cxnLst/>
            <a:rect l="l" t="t" r="r" b="b"/>
            <a:pathLst>
              <a:path w="1132522" h="1130462">
                <a:moveTo>
                  <a:pt x="0" y="0"/>
                </a:moveTo>
                <a:lnTo>
                  <a:pt x="1132521" y="0"/>
                </a:lnTo>
                <a:lnTo>
                  <a:pt x="1132521" y="1130462"/>
                </a:lnTo>
                <a:lnTo>
                  <a:pt x="0" y="11304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795185" y="5571078"/>
            <a:ext cx="1132522" cy="1130462"/>
          </a:xfrm>
          <a:custGeom>
            <a:avLst/>
            <a:gdLst/>
            <a:ahLst/>
            <a:cxnLst/>
            <a:rect l="l" t="t" r="r" b="b"/>
            <a:pathLst>
              <a:path w="1132522" h="1130462">
                <a:moveTo>
                  <a:pt x="0" y="0"/>
                </a:moveTo>
                <a:lnTo>
                  <a:pt x="1132521" y="0"/>
                </a:lnTo>
                <a:lnTo>
                  <a:pt x="1132521" y="1130462"/>
                </a:lnTo>
                <a:lnTo>
                  <a:pt x="0" y="11304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9355313" y="3614089"/>
            <a:ext cx="1132522" cy="1130462"/>
          </a:xfrm>
          <a:custGeom>
            <a:avLst/>
            <a:gdLst/>
            <a:ahLst/>
            <a:cxnLst/>
            <a:rect l="l" t="t" r="r" b="b"/>
            <a:pathLst>
              <a:path w="1132522" h="1130462">
                <a:moveTo>
                  <a:pt x="0" y="0"/>
                </a:moveTo>
                <a:lnTo>
                  <a:pt x="1132522" y="0"/>
                </a:lnTo>
                <a:lnTo>
                  <a:pt x="1132522" y="1130462"/>
                </a:lnTo>
                <a:lnTo>
                  <a:pt x="0" y="11304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9355313" y="5571078"/>
            <a:ext cx="1132522" cy="1130462"/>
          </a:xfrm>
          <a:custGeom>
            <a:avLst/>
            <a:gdLst/>
            <a:ahLst/>
            <a:cxnLst/>
            <a:rect l="l" t="t" r="r" b="b"/>
            <a:pathLst>
              <a:path w="1132522" h="1130462">
                <a:moveTo>
                  <a:pt x="0" y="0"/>
                </a:moveTo>
                <a:lnTo>
                  <a:pt x="1132522" y="0"/>
                </a:lnTo>
                <a:lnTo>
                  <a:pt x="1132522" y="1130462"/>
                </a:lnTo>
                <a:lnTo>
                  <a:pt x="0" y="11304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5400000">
            <a:off x="411473" y="6993378"/>
            <a:ext cx="3112418" cy="2206987"/>
          </a:xfrm>
          <a:custGeom>
            <a:avLst/>
            <a:gdLst/>
            <a:ahLst/>
            <a:cxnLst/>
            <a:rect l="l" t="t" r="r" b="b"/>
            <a:pathLst>
              <a:path w="3112418" h="2206987">
                <a:moveTo>
                  <a:pt x="0" y="0"/>
                </a:moveTo>
                <a:lnTo>
                  <a:pt x="3112418" y="0"/>
                </a:lnTo>
                <a:lnTo>
                  <a:pt x="3112418" y="2206987"/>
                </a:lnTo>
                <a:lnTo>
                  <a:pt x="0" y="220698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grpSp>
        <p:nvGrpSpPr>
          <p:cNvPr id="7" name="Group 7"/>
          <p:cNvGrpSpPr/>
          <p:nvPr/>
        </p:nvGrpSpPr>
        <p:grpSpPr>
          <a:xfrm>
            <a:off x="1824121" y="3659686"/>
            <a:ext cx="1039268" cy="1039268"/>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gradFill rotWithShape="1">
              <a:gsLst>
                <a:gs pos="0">
                  <a:srgbClr val="E5E5E5">
                    <a:alpha val="7500"/>
                  </a:srgbClr>
                </a:gs>
                <a:gs pos="100000">
                  <a:srgbClr val="953DC3">
                    <a:alpha val="7500"/>
                  </a:srgbClr>
                </a:gs>
              </a:gsLst>
              <a:lin ang="2700000"/>
            </a:gradFill>
            <a:ln cap="rnd">
              <a:noFill/>
              <a:prstDash val="solid"/>
              <a:round/>
            </a:ln>
          </p:spPr>
        </p:sp>
        <p:sp>
          <p:nvSpPr>
            <p:cNvPr id="9" name="TextBox 9"/>
            <p:cNvSpPr txBox="1"/>
            <p:nvPr/>
          </p:nvSpPr>
          <p:spPr>
            <a:xfrm>
              <a:off x="76200" y="85725"/>
              <a:ext cx="660400" cy="650875"/>
            </a:xfrm>
            <a:prstGeom prst="rect">
              <a:avLst/>
            </a:prstGeom>
          </p:spPr>
          <p:txBody>
            <a:bodyPr lIns="50800" tIns="50800" rIns="50800" bIns="50800" rtlCol="0" anchor="ctr"/>
            <a:lstStyle/>
            <a:p>
              <a:pPr marL="0" lvl="0" indent="0" algn="ctr">
                <a:lnSpc>
                  <a:spcPts val="2200"/>
                </a:lnSpc>
                <a:spcBef>
                  <a:spcPct val="0"/>
                </a:spcBef>
              </a:pPr>
              <a:endParaRPr/>
            </a:p>
          </p:txBody>
        </p:sp>
      </p:grpSp>
      <p:grpSp>
        <p:nvGrpSpPr>
          <p:cNvPr id="10" name="Group 10"/>
          <p:cNvGrpSpPr/>
          <p:nvPr/>
        </p:nvGrpSpPr>
        <p:grpSpPr>
          <a:xfrm>
            <a:off x="1824121" y="5603948"/>
            <a:ext cx="1039268" cy="1039268"/>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gradFill rotWithShape="1">
              <a:gsLst>
                <a:gs pos="0">
                  <a:srgbClr val="E5E5E5">
                    <a:alpha val="7500"/>
                  </a:srgbClr>
                </a:gs>
                <a:gs pos="100000">
                  <a:srgbClr val="953DC3">
                    <a:alpha val="7500"/>
                  </a:srgbClr>
                </a:gs>
              </a:gsLst>
              <a:lin ang="2700000"/>
            </a:gradFill>
            <a:ln cap="rnd">
              <a:noFill/>
              <a:prstDash val="solid"/>
              <a:round/>
            </a:ln>
          </p:spPr>
        </p:sp>
        <p:sp>
          <p:nvSpPr>
            <p:cNvPr id="12" name="TextBox 12"/>
            <p:cNvSpPr txBox="1"/>
            <p:nvPr/>
          </p:nvSpPr>
          <p:spPr>
            <a:xfrm>
              <a:off x="76200" y="85725"/>
              <a:ext cx="660400" cy="650875"/>
            </a:xfrm>
            <a:prstGeom prst="rect">
              <a:avLst/>
            </a:prstGeom>
          </p:spPr>
          <p:txBody>
            <a:bodyPr lIns="50800" tIns="50800" rIns="50800" bIns="50800" rtlCol="0" anchor="ctr"/>
            <a:lstStyle/>
            <a:p>
              <a:pPr marL="0" lvl="0" indent="0" algn="ctr">
                <a:lnSpc>
                  <a:spcPts val="2200"/>
                </a:lnSpc>
                <a:spcBef>
                  <a:spcPct val="0"/>
                </a:spcBef>
              </a:pPr>
              <a:endParaRPr/>
            </a:p>
          </p:txBody>
        </p:sp>
      </p:grpSp>
      <p:grpSp>
        <p:nvGrpSpPr>
          <p:cNvPr id="13" name="Group 13"/>
          <p:cNvGrpSpPr/>
          <p:nvPr/>
        </p:nvGrpSpPr>
        <p:grpSpPr>
          <a:xfrm>
            <a:off x="9401940" y="3659686"/>
            <a:ext cx="1039268" cy="1039268"/>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gradFill rotWithShape="1">
              <a:gsLst>
                <a:gs pos="0">
                  <a:srgbClr val="E5E5E5">
                    <a:alpha val="7500"/>
                  </a:srgbClr>
                </a:gs>
                <a:gs pos="100000">
                  <a:srgbClr val="953DC3">
                    <a:alpha val="7500"/>
                  </a:srgbClr>
                </a:gs>
              </a:gsLst>
              <a:lin ang="2700000"/>
            </a:gradFill>
            <a:ln cap="rnd">
              <a:noFill/>
              <a:prstDash val="solid"/>
              <a:round/>
            </a:ln>
          </p:spPr>
        </p:sp>
        <p:sp>
          <p:nvSpPr>
            <p:cNvPr id="15" name="TextBox 15"/>
            <p:cNvSpPr txBox="1"/>
            <p:nvPr/>
          </p:nvSpPr>
          <p:spPr>
            <a:xfrm>
              <a:off x="76200" y="85725"/>
              <a:ext cx="660400" cy="650875"/>
            </a:xfrm>
            <a:prstGeom prst="rect">
              <a:avLst/>
            </a:prstGeom>
          </p:spPr>
          <p:txBody>
            <a:bodyPr lIns="50800" tIns="50800" rIns="50800" bIns="50800" rtlCol="0" anchor="ctr"/>
            <a:lstStyle/>
            <a:p>
              <a:pPr marL="0" lvl="0" indent="0" algn="ctr">
                <a:lnSpc>
                  <a:spcPts val="2200"/>
                </a:lnSpc>
                <a:spcBef>
                  <a:spcPct val="0"/>
                </a:spcBef>
              </a:pPr>
              <a:endParaRPr/>
            </a:p>
          </p:txBody>
        </p:sp>
      </p:grpSp>
      <p:grpSp>
        <p:nvGrpSpPr>
          <p:cNvPr id="16" name="Group 16"/>
          <p:cNvGrpSpPr/>
          <p:nvPr/>
        </p:nvGrpSpPr>
        <p:grpSpPr>
          <a:xfrm>
            <a:off x="9401940" y="5603948"/>
            <a:ext cx="1039268" cy="103926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gradFill rotWithShape="1">
              <a:gsLst>
                <a:gs pos="0">
                  <a:srgbClr val="E5E5E5">
                    <a:alpha val="7500"/>
                  </a:srgbClr>
                </a:gs>
                <a:gs pos="100000">
                  <a:srgbClr val="953DC3">
                    <a:alpha val="7500"/>
                  </a:srgbClr>
                </a:gs>
              </a:gsLst>
              <a:lin ang="2700000"/>
            </a:gradFill>
            <a:ln cap="rnd">
              <a:noFill/>
              <a:prstDash val="solid"/>
              <a:round/>
            </a:ln>
          </p:spPr>
        </p:sp>
        <p:sp>
          <p:nvSpPr>
            <p:cNvPr id="18" name="TextBox 18"/>
            <p:cNvSpPr txBox="1"/>
            <p:nvPr/>
          </p:nvSpPr>
          <p:spPr>
            <a:xfrm>
              <a:off x="76200" y="85725"/>
              <a:ext cx="660400" cy="650875"/>
            </a:xfrm>
            <a:prstGeom prst="rect">
              <a:avLst/>
            </a:prstGeom>
          </p:spPr>
          <p:txBody>
            <a:bodyPr lIns="50800" tIns="50800" rIns="50800" bIns="50800" rtlCol="0" anchor="ctr"/>
            <a:lstStyle/>
            <a:p>
              <a:pPr marL="0" lvl="0" indent="0" algn="ctr">
                <a:lnSpc>
                  <a:spcPts val="2200"/>
                </a:lnSpc>
                <a:spcBef>
                  <a:spcPct val="0"/>
                </a:spcBef>
              </a:pPr>
              <a:endParaRPr/>
            </a:p>
          </p:txBody>
        </p:sp>
      </p:grpSp>
      <p:sp>
        <p:nvSpPr>
          <p:cNvPr id="19" name="Freeform 19"/>
          <p:cNvSpPr/>
          <p:nvPr/>
        </p:nvSpPr>
        <p:spPr>
          <a:xfrm>
            <a:off x="9657875" y="3926248"/>
            <a:ext cx="527399" cy="529324"/>
          </a:xfrm>
          <a:custGeom>
            <a:avLst/>
            <a:gdLst/>
            <a:ahLst/>
            <a:cxnLst/>
            <a:rect l="l" t="t" r="r" b="b"/>
            <a:pathLst>
              <a:path w="527399" h="529324">
                <a:moveTo>
                  <a:pt x="0" y="0"/>
                </a:moveTo>
                <a:lnTo>
                  <a:pt x="527398" y="0"/>
                </a:lnTo>
                <a:lnTo>
                  <a:pt x="527398" y="529324"/>
                </a:lnTo>
                <a:lnTo>
                  <a:pt x="0" y="52932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0" name="Freeform 20"/>
          <p:cNvSpPr/>
          <p:nvPr/>
        </p:nvSpPr>
        <p:spPr>
          <a:xfrm>
            <a:off x="2120454" y="3926248"/>
            <a:ext cx="446604" cy="480689"/>
          </a:xfrm>
          <a:custGeom>
            <a:avLst/>
            <a:gdLst/>
            <a:ahLst/>
            <a:cxnLst/>
            <a:rect l="l" t="t" r="r" b="b"/>
            <a:pathLst>
              <a:path w="446604" h="480689">
                <a:moveTo>
                  <a:pt x="0" y="0"/>
                </a:moveTo>
                <a:lnTo>
                  <a:pt x="446603" y="0"/>
                </a:lnTo>
                <a:lnTo>
                  <a:pt x="446603" y="480689"/>
                </a:lnTo>
                <a:lnTo>
                  <a:pt x="0" y="48068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1" name="Freeform 21"/>
          <p:cNvSpPr/>
          <p:nvPr/>
        </p:nvSpPr>
        <p:spPr>
          <a:xfrm>
            <a:off x="9715962" y="5916464"/>
            <a:ext cx="411223" cy="414236"/>
          </a:xfrm>
          <a:custGeom>
            <a:avLst/>
            <a:gdLst/>
            <a:ahLst/>
            <a:cxnLst/>
            <a:rect l="l" t="t" r="r" b="b"/>
            <a:pathLst>
              <a:path w="411223" h="414236">
                <a:moveTo>
                  <a:pt x="0" y="0"/>
                </a:moveTo>
                <a:lnTo>
                  <a:pt x="411224" y="0"/>
                </a:lnTo>
                <a:lnTo>
                  <a:pt x="411224" y="414236"/>
                </a:lnTo>
                <a:lnTo>
                  <a:pt x="0" y="41423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2" name="Freeform 22"/>
          <p:cNvSpPr/>
          <p:nvPr/>
        </p:nvSpPr>
        <p:spPr>
          <a:xfrm>
            <a:off x="2133097" y="5925651"/>
            <a:ext cx="421316" cy="421316"/>
          </a:xfrm>
          <a:custGeom>
            <a:avLst/>
            <a:gdLst/>
            <a:ahLst/>
            <a:cxnLst/>
            <a:rect l="l" t="t" r="r" b="b"/>
            <a:pathLst>
              <a:path w="421316" h="421316">
                <a:moveTo>
                  <a:pt x="0" y="0"/>
                </a:moveTo>
                <a:lnTo>
                  <a:pt x="421317" y="0"/>
                </a:lnTo>
                <a:lnTo>
                  <a:pt x="421317" y="421316"/>
                </a:lnTo>
                <a:lnTo>
                  <a:pt x="0" y="42131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3" name="Freeform 23"/>
          <p:cNvSpPr/>
          <p:nvPr/>
        </p:nvSpPr>
        <p:spPr>
          <a:xfrm rot="-10800000">
            <a:off x="13456403" y="50589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a:stretch>
          </a:blipFill>
          <a:ln cap="sq">
            <a:noFill/>
            <a:prstDash val="solid"/>
            <a:miter/>
          </a:ln>
        </p:spPr>
      </p:sp>
      <p:sp>
        <p:nvSpPr>
          <p:cNvPr id="24" name="TextBox 24"/>
          <p:cNvSpPr txBox="1"/>
          <p:nvPr/>
        </p:nvSpPr>
        <p:spPr>
          <a:xfrm>
            <a:off x="10842618" y="3642664"/>
            <a:ext cx="5650198" cy="428625"/>
          </a:xfrm>
          <a:prstGeom prst="rect">
            <a:avLst/>
          </a:prstGeom>
        </p:spPr>
        <p:txBody>
          <a:bodyPr lIns="0" tIns="0" rIns="0" bIns="0" rtlCol="0" anchor="t">
            <a:spAutoFit/>
          </a:bodyPr>
          <a:lstStyle/>
          <a:p>
            <a:pPr algn="l">
              <a:lnSpc>
                <a:spcPts val="3300"/>
              </a:lnSpc>
            </a:pPr>
            <a:r>
              <a:rPr lang="en-US" sz="3000" b="1">
                <a:solidFill>
                  <a:srgbClr val="121417"/>
                </a:solidFill>
                <a:latin typeface="TT Octosquares Bold"/>
                <a:ea typeface="TT Octosquares Bold"/>
                <a:cs typeface="TT Octosquares Bold"/>
                <a:sym typeface="TT Octosquares Bold"/>
              </a:rPr>
              <a:t>Accuracy</a:t>
            </a:r>
          </a:p>
        </p:txBody>
      </p:sp>
      <p:sp>
        <p:nvSpPr>
          <p:cNvPr id="25" name="AutoShape 25"/>
          <p:cNvSpPr/>
          <p:nvPr/>
        </p:nvSpPr>
        <p:spPr>
          <a:xfrm>
            <a:off x="1795185" y="5157815"/>
            <a:ext cx="14697631" cy="0"/>
          </a:xfrm>
          <a:prstGeom prst="line">
            <a:avLst/>
          </a:prstGeom>
          <a:ln w="28575" cap="flat">
            <a:solidFill>
              <a:srgbClr val="D9D9D9"/>
            </a:solidFill>
            <a:prstDash val="solid"/>
            <a:headEnd type="oval" w="lg" len="lg"/>
            <a:tailEnd type="oval" w="lg" len="lg"/>
          </a:ln>
        </p:spPr>
      </p:sp>
      <p:sp>
        <p:nvSpPr>
          <p:cNvPr id="26" name="Freeform 26"/>
          <p:cNvSpPr/>
          <p:nvPr/>
        </p:nvSpPr>
        <p:spPr>
          <a:xfrm rot="-4583417" flipH="1">
            <a:off x="13389105" y="6011250"/>
            <a:ext cx="6284852" cy="6316434"/>
          </a:xfrm>
          <a:custGeom>
            <a:avLst/>
            <a:gdLst/>
            <a:ahLst/>
            <a:cxnLst/>
            <a:rect l="l" t="t" r="r" b="b"/>
            <a:pathLst>
              <a:path w="6284852" h="6316434">
                <a:moveTo>
                  <a:pt x="6284851" y="0"/>
                </a:moveTo>
                <a:lnTo>
                  <a:pt x="0" y="0"/>
                </a:lnTo>
                <a:lnTo>
                  <a:pt x="0" y="6316434"/>
                </a:lnTo>
                <a:lnTo>
                  <a:pt x="6284851" y="6316434"/>
                </a:lnTo>
                <a:lnTo>
                  <a:pt x="6284851" y="0"/>
                </a:lnTo>
                <a:close/>
              </a:path>
            </a:pathLst>
          </a:custGeom>
          <a:blipFill>
            <a:blip r:embed="rId18">
              <a:alphaModFix amt="60000"/>
            </a:blip>
            <a:stretch>
              <a:fillRect/>
            </a:stretch>
          </a:blipFill>
        </p:spPr>
      </p:sp>
      <p:sp>
        <p:nvSpPr>
          <p:cNvPr id="27" name="AutoShape 27"/>
          <p:cNvSpPr/>
          <p:nvPr/>
        </p:nvSpPr>
        <p:spPr>
          <a:xfrm>
            <a:off x="1795185" y="7115878"/>
            <a:ext cx="14697631" cy="0"/>
          </a:xfrm>
          <a:prstGeom prst="line">
            <a:avLst/>
          </a:prstGeom>
          <a:ln w="28575" cap="flat">
            <a:solidFill>
              <a:srgbClr val="D9D9D9"/>
            </a:solidFill>
            <a:prstDash val="solid"/>
            <a:headEnd type="oval" w="lg" len="lg"/>
            <a:tailEnd type="oval" w="lg" len="lg"/>
          </a:ln>
        </p:spPr>
      </p:sp>
      <p:sp>
        <p:nvSpPr>
          <p:cNvPr id="28" name="TextBox 28"/>
          <p:cNvSpPr txBox="1"/>
          <p:nvPr/>
        </p:nvSpPr>
        <p:spPr>
          <a:xfrm>
            <a:off x="1573623" y="1994839"/>
            <a:ext cx="7925747" cy="865622"/>
          </a:xfrm>
          <a:prstGeom prst="rect">
            <a:avLst/>
          </a:prstGeom>
        </p:spPr>
        <p:txBody>
          <a:bodyPr wrap="square" lIns="0" tIns="0" rIns="0" bIns="0" rtlCol="0" anchor="t">
            <a:spAutoFit/>
          </a:bodyPr>
          <a:lstStyle/>
          <a:p>
            <a:pPr algn="l">
              <a:lnSpc>
                <a:spcPts val="6600"/>
              </a:lnSpc>
            </a:pPr>
            <a:r>
              <a:rPr lang="en-US" sz="6000" dirty="0">
                <a:solidFill>
                  <a:srgbClr val="121417"/>
                </a:solidFill>
                <a:latin typeface="TT Octosquares"/>
                <a:ea typeface="TT Octosquares"/>
                <a:cs typeface="TT Octosquares"/>
                <a:sym typeface="TT Octosquares"/>
              </a:rPr>
              <a:t>Research Questions</a:t>
            </a:r>
          </a:p>
        </p:txBody>
      </p:sp>
      <p:sp>
        <p:nvSpPr>
          <p:cNvPr id="29" name="TextBox 29"/>
          <p:cNvSpPr txBox="1"/>
          <p:nvPr/>
        </p:nvSpPr>
        <p:spPr>
          <a:xfrm>
            <a:off x="3282489" y="3642664"/>
            <a:ext cx="5650198" cy="428625"/>
          </a:xfrm>
          <a:prstGeom prst="rect">
            <a:avLst/>
          </a:prstGeom>
        </p:spPr>
        <p:txBody>
          <a:bodyPr lIns="0" tIns="0" rIns="0" bIns="0" rtlCol="0" anchor="t">
            <a:spAutoFit/>
          </a:bodyPr>
          <a:lstStyle/>
          <a:p>
            <a:pPr algn="l">
              <a:lnSpc>
                <a:spcPts val="3300"/>
              </a:lnSpc>
            </a:pPr>
            <a:r>
              <a:rPr lang="en-US" sz="3000" b="1">
                <a:solidFill>
                  <a:srgbClr val="121417"/>
                </a:solidFill>
                <a:latin typeface="TT Octosquares Bold"/>
                <a:ea typeface="TT Octosquares Bold"/>
                <a:cs typeface="TT Octosquares Bold"/>
                <a:sym typeface="TT Octosquares Bold"/>
              </a:rPr>
              <a:t>Performance</a:t>
            </a:r>
          </a:p>
        </p:txBody>
      </p:sp>
      <p:sp>
        <p:nvSpPr>
          <p:cNvPr id="30" name="TextBox 30"/>
          <p:cNvSpPr txBox="1"/>
          <p:nvPr/>
        </p:nvSpPr>
        <p:spPr>
          <a:xfrm>
            <a:off x="3282489" y="5599653"/>
            <a:ext cx="5650198" cy="428625"/>
          </a:xfrm>
          <a:prstGeom prst="rect">
            <a:avLst/>
          </a:prstGeom>
        </p:spPr>
        <p:txBody>
          <a:bodyPr lIns="0" tIns="0" rIns="0" bIns="0" rtlCol="0" anchor="t">
            <a:spAutoFit/>
          </a:bodyPr>
          <a:lstStyle/>
          <a:p>
            <a:pPr algn="l">
              <a:lnSpc>
                <a:spcPts val="3300"/>
              </a:lnSpc>
            </a:pPr>
            <a:r>
              <a:rPr lang="en-US" sz="3000" b="1" dirty="0">
                <a:solidFill>
                  <a:srgbClr val="121417"/>
                </a:solidFill>
                <a:latin typeface="TT Octosquares Bold"/>
                <a:ea typeface="TT Octosquares Bold"/>
                <a:cs typeface="TT Octosquares Bold"/>
                <a:sym typeface="TT Octosquares Bold"/>
              </a:rPr>
              <a:t>Retrieval</a:t>
            </a:r>
          </a:p>
        </p:txBody>
      </p:sp>
      <p:sp>
        <p:nvSpPr>
          <p:cNvPr id="31" name="TextBox 31"/>
          <p:cNvSpPr txBox="1"/>
          <p:nvPr/>
        </p:nvSpPr>
        <p:spPr>
          <a:xfrm>
            <a:off x="10842618" y="5599653"/>
            <a:ext cx="5650198" cy="428625"/>
          </a:xfrm>
          <a:prstGeom prst="rect">
            <a:avLst/>
          </a:prstGeom>
        </p:spPr>
        <p:txBody>
          <a:bodyPr lIns="0" tIns="0" rIns="0" bIns="0" rtlCol="0" anchor="t">
            <a:spAutoFit/>
          </a:bodyPr>
          <a:lstStyle/>
          <a:p>
            <a:pPr algn="l">
              <a:lnSpc>
                <a:spcPts val="3300"/>
              </a:lnSpc>
            </a:pPr>
            <a:r>
              <a:rPr lang="en-US" sz="3000" b="1">
                <a:solidFill>
                  <a:srgbClr val="121417"/>
                </a:solidFill>
                <a:latin typeface="TT Octosquares Bold"/>
                <a:ea typeface="TT Octosquares Bold"/>
                <a:cs typeface="TT Octosquares Bold"/>
                <a:sym typeface="TT Octosquares Bold"/>
              </a:rPr>
              <a:t>Prompting</a:t>
            </a:r>
          </a:p>
        </p:txBody>
      </p:sp>
      <p:sp>
        <p:nvSpPr>
          <p:cNvPr id="32" name="TextBox 32"/>
          <p:cNvSpPr txBox="1"/>
          <p:nvPr/>
        </p:nvSpPr>
        <p:spPr>
          <a:xfrm>
            <a:off x="3282489" y="4176118"/>
            <a:ext cx="5650198" cy="568325"/>
          </a:xfrm>
          <a:prstGeom prst="rect">
            <a:avLst/>
          </a:prstGeom>
        </p:spPr>
        <p:txBody>
          <a:bodyPr lIns="0" tIns="0" rIns="0" bIns="0" rtlCol="0" anchor="t">
            <a:spAutoFit/>
          </a:bodyPr>
          <a:lstStyle/>
          <a:p>
            <a:pPr algn="l">
              <a:lnSpc>
                <a:spcPts val="2200"/>
              </a:lnSpc>
            </a:pPr>
            <a:r>
              <a:rPr lang="en-US" sz="2000">
                <a:solidFill>
                  <a:srgbClr val="121417"/>
                </a:solidFill>
                <a:latin typeface="TT Norms"/>
                <a:ea typeface="TT Norms"/>
                <a:cs typeface="TT Norms"/>
                <a:sym typeface="TT Norms"/>
              </a:rPr>
              <a:t>How well can Flan-T5 perform compared to a decoder-only LLM like LLaMA-2?</a:t>
            </a:r>
          </a:p>
        </p:txBody>
      </p:sp>
      <p:sp>
        <p:nvSpPr>
          <p:cNvPr id="33" name="TextBox 33"/>
          <p:cNvSpPr txBox="1"/>
          <p:nvPr/>
        </p:nvSpPr>
        <p:spPr>
          <a:xfrm>
            <a:off x="3282489" y="6133107"/>
            <a:ext cx="5650198" cy="844550"/>
          </a:xfrm>
          <a:prstGeom prst="rect">
            <a:avLst/>
          </a:prstGeom>
        </p:spPr>
        <p:txBody>
          <a:bodyPr lIns="0" tIns="0" rIns="0" bIns="0" rtlCol="0" anchor="t">
            <a:spAutoFit/>
          </a:bodyPr>
          <a:lstStyle/>
          <a:p>
            <a:pPr algn="l">
              <a:lnSpc>
                <a:spcPts val="2200"/>
              </a:lnSpc>
            </a:pPr>
            <a:r>
              <a:rPr lang="en-US" sz="2000">
                <a:solidFill>
                  <a:srgbClr val="121417"/>
                </a:solidFill>
                <a:latin typeface="TT Norms"/>
                <a:ea typeface="TT Norms"/>
                <a:cs typeface="TT Norms"/>
                <a:sym typeface="TT Norms"/>
              </a:rPr>
              <a:t>How accurately can we retrieve chunks of Wikipedia articles that are correctly related to the questions and contain the answers?</a:t>
            </a:r>
          </a:p>
        </p:txBody>
      </p:sp>
      <p:sp>
        <p:nvSpPr>
          <p:cNvPr id="34" name="TextBox 34"/>
          <p:cNvSpPr txBox="1"/>
          <p:nvPr/>
        </p:nvSpPr>
        <p:spPr>
          <a:xfrm>
            <a:off x="10842618" y="4176118"/>
            <a:ext cx="5650198" cy="568325"/>
          </a:xfrm>
          <a:prstGeom prst="rect">
            <a:avLst/>
          </a:prstGeom>
        </p:spPr>
        <p:txBody>
          <a:bodyPr lIns="0" tIns="0" rIns="0" bIns="0" rtlCol="0" anchor="t">
            <a:spAutoFit/>
          </a:bodyPr>
          <a:lstStyle/>
          <a:p>
            <a:pPr algn="l">
              <a:lnSpc>
                <a:spcPts val="2200"/>
              </a:lnSpc>
            </a:pPr>
            <a:r>
              <a:rPr lang="en-US" sz="2000">
                <a:solidFill>
                  <a:srgbClr val="121417"/>
                </a:solidFill>
                <a:latin typeface="TT Norms"/>
                <a:ea typeface="TT Norms"/>
                <a:cs typeface="TT Norms"/>
                <a:sym typeface="TT Norms"/>
              </a:rPr>
              <a:t>Does fine-tuning Flan-T5 or LLaMA-2 improve the overall accuracy of predictions?</a:t>
            </a:r>
          </a:p>
        </p:txBody>
      </p:sp>
      <p:sp>
        <p:nvSpPr>
          <p:cNvPr id="35" name="TextBox 35"/>
          <p:cNvSpPr txBox="1"/>
          <p:nvPr/>
        </p:nvSpPr>
        <p:spPr>
          <a:xfrm>
            <a:off x="10842618" y="6133107"/>
            <a:ext cx="5650198" cy="568325"/>
          </a:xfrm>
          <a:prstGeom prst="rect">
            <a:avLst/>
          </a:prstGeom>
        </p:spPr>
        <p:txBody>
          <a:bodyPr lIns="0" tIns="0" rIns="0" bIns="0" rtlCol="0" anchor="t">
            <a:spAutoFit/>
          </a:bodyPr>
          <a:lstStyle/>
          <a:p>
            <a:pPr algn="l">
              <a:lnSpc>
                <a:spcPts val="2200"/>
              </a:lnSpc>
            </a:pPr>
            <a:r>
              <a:rPr lang="en-US" sz="2000">
                <a:solidFill>
                  <a:srgbClr val="121417"/>
                </a:solidFill>
                <a:latin typeface="TT Norms"/>
                <a:ea typeface="TT Norms"/>
                <a:cs typeface="TT Norms"/>
                <a:sym typeface="TT Norms"/>
              </a:rPr>
              <a:t>Does one-shot prompting help these models perform better than zero-shot?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flipH="1">
            <a:off x="13144500" y="5143922"/>
            <a:ext cx="4114800" cy="4114800"/>
          </a:xfrm>
          <a:custGeom>
            <a:avLst/>
            <a:gdLst/>
            <a:ahLst/>
            <a:cxnLst/>
            <a:rect l="l" t="t" r="r" b="b"/>
            <a:pathLst>
              <a:path w="4114800" h="4114800">
                <a:moveTo>
                  <a:pt x="4114800" y="0"/>
                </a:moveTo>
                <a:lnTo>
                  <a:pt x="0" y="0"/>
                </a:lnTo>
                <a:lnTo>
                  <a:pt x="0" y="4114800"/>
                </a:lnTo>
                <a:lnTo>
                  <a:pt x="4114800" y="4114800"/>
                </a:lnTo>
                <a:lnTo>
                  <a:pt x="41148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0" y="0"/>
            <a:ext cx="2437935" cy="1613470"/>
          </a:xfrm>
          <a:custGeom>
            <a:avLst/>
            <a:gdLst/>
            <a:ahLst/>
            <a:cxnLst/>
            <a:rect l="l" t="t" r="r" b="b"/>
            <a:pathLst>
              <a:path w="2437935" h="1613470">
                <a:moveTo>
                  <a:pt x="2437935" y="0"/>
                </a:moveTo>
                <a:lnTo>
                  <a:pt x="0" y="0"/>
                </a:lnTo>
                <a:lnTo>
                  <a:pt x="0" y="1613470"/>
                </a:lnTo>
                <a:lnTo>
                  <a:pt x="2437935" y="1613470"/>
                </a:lnTo>
                <a:lnTo>
                  <a:pt x="2437935"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 name="Freeform 4"/>
          <p:cNvSpPr/>
          <p:nvPr/>
        </p:nvSpPr>
        <p:spPr>
          <a:xfrm>
            <a:off x="489215" y="8141718"/>
            <a:ext cx="1654827" cy="1654827"/>
          </a:xfrm>
          <a:custGeom>
            <a:avLst/>
            <a:gdLst/>
            <a:ahLst/>
            <a:cxnLst/>
            <a:rect l="l" t="t" r="r" b="b"/>
            <a:pathLst>
              <a:path w="1654827" h="1654827">
                <a:moveTo>
                  <a:pt x="0" y="0"/>
                </a:moveTo>
                <a:lnTo>
                  <a:pt x="1654828" y="0"/>
                </a:lnTo>
                <a:lnTo>
                  <a:pt x="1654828" y="1654827"/>
                </a:lnTo>
                <a:lnTo>
                  <a:pt x="0" y="16548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6905729" y="854360"/>
            <a:ext cx="3978964" cy="866775"/>
          </a:xfrm>
          <a:prstGeom prst="rect">
            <a:avLst/>
          </a:prstGeom>
        </p:spPr>
        <p:txBody>
          <a:bodyPr lIns="0" tIns="0" rIns="0" bIns="0" rtlCol="0" anchor="t">
            <a:spAutoFit/>
          </a:bodyPr>
          <a:lstStyle/>
          <a:p>
            <a:pPr algn="ctr">
              <a:lnSpc>
                <a:spcPts val="6600"/>
              </a:lnSpc>
            </a:pPr>
            <a:r>
              <a:rPr lang="en-US" sz="6000">
                <a:solidFill>
                  <a:srgbClr val="121417"/>
                </a:solidFill>
                <a:latin typeface="TT Octosquares"/>
                <a:ea typeface="TT Octosquares"/>
                <a:cs typeface="TT Octosquares"/>
                <a:sym typeface="TT Octosquares"/>
              </a:rPr>
              <a:t>Dataset</a:t>
            </a:r>
          </a:p>
        </p:txBody>
      </p:sp>
      <p:sp>
        <p:nvSpPr>
          <p:cNvPr id="6" name="TextBox 6"/>
          <p:cNvSpPr txBox="1"/>
          <p:nvPr/>
        </p:nvSpPr>
        <p:spPr>
          <a:xfrm>
            <a:off x="2743697" y="2519046"/>
            <a:ext cx="7732786" cy="470535"/>
          </a:xfrm>
          <a:prstGeom prst="rect">
            <a:avLst/>
          </a:prstGeom>
        </p:spPr>
        <p:txBody>
          <a:bodyPr lIns="0" tIns="0" rIns="0" bIns="0" rtlCol="0" anchor="t">
            <a:spAutoFit/>
          </a:bodyPr>
          <a:lstStyle/>
          <a:p>
            <a:pPr algn="l">
              <a:lnSpc>
                <a:spcPts val="3629"/>
              </a:lnSpc>
            </a:pPr>
            <a:r>
              <a:rPr lang="en-US" sz="3299" dirty="0">
                <a:solidFill>
                  <a:srgbClr val="121417"/>
                </a:solidFill>
                <a:latin typeface="TT Octosquares"/>
                <a:ea typeface="TT Octosquares"/>
                <a:cs typeface="TT Octosquares"/>
                <a:sym typeface="TT Octosquares"/>
              </a:rPr>
              <a:t>Question-Answer Dataset</a:t>
            </a:r>
          </a:p>
        </p:txBody>
      </p:sp>
      <p:sp>
        <p:nvSpPr>
          <p:cNvPr id="7" name="TextBox 7"/>
          <p:cNvSpPr txBox="1"/>
          <p:nvPr/>
        </p:nvSpPr>
        <p:spPr>
          <a:xfrm>
            <a:off x="2744988" y="4897121"/>
            <a:ext cx="4497342" cy="470535"/>
          </a:xfrm>
          <a:prstGeom prst="rect">
            <a:avLst/>
          </a:prstGeom>
        </p:spPr>
        <p:txBody>
          <a:bodyPr lIns="0" tIns="0" rIns="0" bIns="0" rtlCol="0" anchor="t">
            <a:spAutoFit/>
          </a:bodyPr>
          <a:lstStyle/>
          <a:p>
            <a:pPr algn="l">
              <a:lnSpc>
                <a:spcPts val="3629"/>
              </a:lnSpc>
            </a:pPr>
            <a:r>
              <a:rPr lang="en-US" sz="3299">
                <a:solidFill>
                  <a:srgbClr val="121417"/>
                </a:solidFill>
                <a:latin typeface="TT Octosquares"/>
                <a:ea typeface="TT Octosquares"/>
                <a:cs typeface="TT Octosquares"/>
                <a:sym typeface="TT Octosquares"/>
              </a:rPr>
              <a:t>Data Preprocessing</a:t>
            </a:r>
          </a:p>
        </p:txBody>
      </p:sp>
      <p:sp>
        <p:nvSpPr>
          <p:cNvPr id="8" name="TextBox 8"/>
          <p:cNvSpPr txBox="1"/>
          <p:nvPr/>
        </p:nvSpPr>
        <p:spPr>
          <a:xfrm>
            <a:off x="2743697" y="3081021"/>
            <a:ext cx="12556722" cy="1189355"/>
          </a:xfrm>
          <a:prstGeom prst="rect">
            <a:avLst/>
          </a:prstGeom>
        </p:spPr>
        <p:txBody>
          <a:bodyPr lIns="0" tIns="0" rIns="0" bIns="0" rtlCol="0" anchor="t">
            <a:spAutoFit/>
          </a:bodyPr>
          <a:lstStyle/>
          <a:p>
            <a:pPr algn="l">
              <a:lnSpc>
                <a:spcPts val="3220"/>
              </a:lnSpc>
            </a:pPr>
            <a:r>
              <a:rPr lang="en-US" sz="2300">
                <a:solidFill>
                  <a:srgbClr val="121417"/>
                </a:solidFill>
                <a:latin typeface="TT Norms"/>
                <a:ea typeface="TT Norms"/>
                <a:cs typeface="TT Norms"/>
                <a:sym typeface="TT Norms"/>
              </a:rPr>
              <a:t>The dataset was downloaded from Kaggle and it contains around 1800 questions with answers (we used 602 to reduce training time), along with 690,000 words of cleaned text from Wikipedia that were used to generate the questions.</a:t>
            </a:r>
          </a:p>
        </p:txBody>
      </p:sp>
      <p:sp>
        <p:nvSpPr>
          <p:cNvPr id="9" name="TextBox 9"/>
          <p:cNvSpPr txBox="1"/>
          <p:nvPr/>
        </p:nvSpPr>
        <p:spPr>
          <a:xfrm>
            <a:off x="2744988" y="5459096"/>
            <a:ext cx="12555432" cy="789305"/>
          </a:xfrm>
          <a:prstGeom prst="rect">
            <a:avLst/>
          </a:prstGeom>
        </p:spPr>
        <p:txBody>
          <a:bodyPr lIns="0" tIns="0" rIns="0" bIns="0" rtlCol="0" anchor="t">
            <a:spAutoFit/>
          </a:bodyPr>
          <a:lstStyle/>
          <a:p>
            <a:pPr algn="l">
              <a:lnSpc>
                <a:spcPts val="3220"/>
              </a:lnSpc>
            </a:pPr>
            <a:r>
              <a:rPr lang="en-US" sz="2300">
                <a:solidFill>
                  <a:srgbClr val="121417"/>
                </a:solidFill>
                <a:latin typeface="TT Norms"/>
                <a:ea typeface="TT Norms"/>
                <a:cs typeface="TT Norms"/>
                <a:sym typeface="TT Norms"/>
              </a:rPr>
              <a:t>We removed duplicate and incomplete rows, and cleaned the text by removing special characters and redundant whitespace.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flipH="1">
            <a:off x="14173200" y="6172200"/>
            <a:ext cx="4114800" cy="4114800"/>
          </a:xfrm>
          <a:custGeom>
            <a:avLst/>
            <a:gdLst/>
            <a:ahLst/>
            <a:cxnLst/>
            <a:rect l="l" t="t" r="r" b="b"/>
            <a:pathLst>
              <a:path w="4114800" h="4114800">
                <a:moveTo>
                  <a:pt x="4114800" y="0"/>
                </a:moveTo>
                <a:lnTo>
                  <a:pt x="0" y="0"/>
                </a:lnTo>
                <a:lnTo>
                  <a:pt x="0" y="4114800"/>
                </a:lnTo>
                <a:lnTo>
                  <a:pt x="4114800" y="4114800"/>
                </a:lnTo>
                <a:lnTo>
                  <a:pt x="41148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0" y="0"/>
            <a:ext cx="2437935" cy="1613470"/>
          </a:xfrm>
          <a:custGeom>
            <a:avLst/>
            <a:gdLst/>
            <a:ahLst/>
            <a:cxnLst/>
            <a:rect l="l" t="t" r="r" b="b"/>
            <a:pathLst>
              <a:path w="2437935" h="1613470">
                <a:moveTo>
                  <a:pt x="2437935" y="0"/>
                </a:moveTo>
                <a:lnTo>
                  <a:pt x="0" y="0"/>
                </a:lnTo>
                <a:lnTo>
                  <a:pt x="0" y="1613470"/>
                </a:lnTo>
                <a:lnTo>
                  <a:pt x="2437935" y="1613470"/>
                </a:lnTo>
                <a:lnTo>
                  <a:pt x="2437935"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 name="Freeform 4"/>
          <p:cNvSpPr/>
          <p:nvPr/>
        </p:nvSpPr>
        <p:spPr>
          <a:xfrm>
            <a:off x="489215" y="8368730"/>
            <a:ext cx="1654827" cy="1654827"/>
          </a:xfrm>
          <a:custGeom>
            <a:avLst/>
            <a:gdLst/>
            <a:ahLst/>
            <a:cxnLst/>
            <a:rect l="l" t="t" r="r" b="b"/>
            <a:pathLst>
              <a:path w="1654827" h="1654827">
                <a:moveTo>
                  <a:pt x="0" y="0"/>
                </a:moveTo>
                <a:lnTo>
                  <a:pt x="1654828" y="0"/>
                </a:lnTo>
                <a:lnTo>
                  <a:pt x="1654828" y="1654828"/>
                </a:lnTo>
                <a:lnTo>
                  <a:pt x="0" y="16548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6493662" y="746695"/>
            <a:ext cx="5300676" cy="866775"/>
          </a:xfrm>
          <a:prstGeom prst="rect">
            <a:avLst/>
          </a:prstGeom>
        </p:spPr>
        <p:txBody>
          <a:bodyPr lIns="0" tIns="0" rIns="0" bIns="0" rtlCol="0" anchor="t">
            <a:spAutoFit/>
          </a:bodyPr>
          <a:lstStyle/>
          <a:p>
            <a:pPr algn="ctr">
              <a:lnSpc>
                <a:spcPts val="6600"/>
              </a:lnSpc>
            </a:pPr>
            <a:r>
              <a:rPr lang="en-US" sz="6000">
                <a:solidFill>
                  <a:srgbClr val="121417"/>
                </a:solidFill>
                <a:latin typeface="TT Octosquares"/>
                <a:ea typeface="TT Octosquares"/>
                <a:cs typeface="TT Octosquares"/>
                <a:sym typeface="TT Octosquares"/>
              </a:rPr>
              <a:t>RAG Pipeline</a:t>
            </a:r>
          </a:p>
        </p:txBody>
      </p:sp>
      <p:grpSp>
        <p:nvGrpSpPr>
          <p:cNvPr id="6" name="Group 6"/>
          <p:cNvGrpSpPr/>
          <p:nvPr/>
        </p:nvGrpSpPr>
        <p:grpSpPr>
          <a:xfrm>
            <a:off x="1984800" y="3889021"/>
            <a:ext cx="4346075" cy="565096"/>
            <a:chOff x="0" y="0"/>
            <a:chExt cx="1144645" cy="148832"/>
          </a:xfrm>
        </p:grpSpPr>
        <p:sp>
          <p:nvSpPr>
            <p:cNvPr id="7" name="Freeform 7"/>
            <p:cNvSpPr/>
            <p:nvPr/>
          </p:nvSpPr>
          <p:spPr>
            <a:xfrm>
              <a:off x="0" y="0"/>
              <a:ext cx="1144645" cy="148832"/>
            </a:xfrm>
            <a:custGeom>
              <a:avLst/>
              <a:gdLst/>
              <a:ahLst/>
              <a:cxnLst/>
              <a:rect l="l" t="t" r="r" b="b"/>
              <a:pathLst>
                <a:path w="1144645" h="148832">
                  <a:moveTo>
                    <a:pt x="74416" y="0"/>
                  </a:moveTo>
                  <a:lnTo>
                    <a:pt x="1070229" y="0"/>
                  </a:lnTo>
                  <a:cubicBezTo>
                    <a:pt x="1089966" y="0"/>
                    <a:pt x="1108894" y="7840"/>
                    <a:pt x="1122849" y="21796"/>
                  </a:cubicBezTo>
                  <a:cubicBezTo>
                    <a:pt x="1136805" y="35752"/>
                    <a:pt x="1144645" y="54680"/>
                    <a:pt x="1144645" y="74416"/>
                  </a:cubicBezTo>
                  <a:lnTo>
                    <a:pt x="1144645" y="74416"/>
                  </a:lnTo>
                  <a:cubicBezTo>
                    <a:pt x="1144645" y="94152"/>
                    <a:pt x="1136805" y="113080"/>
                    <a:pt x="1122849" y="127036"/>
                  </a:cubicBezTo>
                  <a:cubicBezTo>
                    <a:pt x="1108894" y="140992"/>
                    <a:pt x="1089966" y="148832"/>
                    <a:pt x="1070229" y="148832"/>
                  </a:cubicBezTo>
                  <a:lnTo>
                    <a:pt x="74416" y="148832"/>
                  </a:lnTo>
                  <a:cubicBezTo>
                    <a:pt x="54680" y="148832"/>
                    <a:pt x="35752" y="140992"/>
                    <a:pt x="21796" y="127036"/>
                  </a:cubicBezTo>
                  <a:cubicBezTo>
                    <a:pt x="7840" y="113080"/>
                    <a:pt x="0" y="94152"/>
                    <a:pt x="0" y="74416"/>
                  </a:cubicBezTo>
                  <a:lnTo>
                    <a:pt x="0" y="74416"/>
                  </a:lnTo>
                  <a:cubicBezTo>
                    <a:pt x="0" y="54680"/>
                    <a:pt x="7840" y="35752"/>
                    <a:pt x="21796" y="21796"/>
                  </a:cubicBezTo>
                  <a:cubicBezTo>
                    <a:pt x="35752" y="7840"/>
                    <a:pt x="54680" y="0"/>
                    <a:pt x="74416" y="0"/>
                  </a:cubicBezTo>
                  <a:close/>
                </a:path>
              </a:pathLst>
            </a:custGeom>
            <a:gradFill rotWithShape="1">
              <a:gsLst>
                <a:gs pos="0">
                  <a:srgbClr val="E5E5E5">
                    <a:alpha val="7500"/>
                  </a:srgbClr>
                </a:gs>
                <a:gs pos="100000">
                  <a:srgbClr val="953DC3">
                    <a:alpha val="7500"/>
                  </a:srgbClr>
                </a:gs>
              </a:gsLst>
              <a:lin ang="2700000"/>
            </a:gradFill>
            <a:ln w="19050" cap="rnd">
              <a:solidFill>
                <a:srgbClr val="953DC3"/>
              </a:solidFill>
              <a:prstDash val="solid"/>
              <a:round/>
            </a:ln>
          </p:spPr>
        </p:sp>
        <p:sp>
          <p:nvSpPr>
            <p:cNvPr id="8" name="TextBox 8"/>
            <p:cNvSpPr txBox="1"/>
            <p:nvPr/>
          </p:nvSpPr>
          <p:spPr>
            <a:xfrm>
              <a:off x="0" y="9525"/>
              <a:ext cx="1144645" cy="139307"/>
            </a:xfrm>
            <a:prstGeom prst="rect">
              <a:avLst/>
            </a:prstGeom>
          </p:spPr>
          <p:txBody>
            <a:bodyPr lIns="50800" tIns="50800" rIns="50800" bIns="50800" rtlCol="0" anchor="ctr"/>
            <a:lstStyle/>
            <a:p>
              <a:pPr algn="ctr">
                <a:lnSpc>
                  <a:spcPts val="2200"/>
                </a:lnSpc>
              </a:pPr>
              <a:endParaRPr/>
            </a:p>
          </p:txBody>
        </p:sp>
      </p:grpSp>
      <p:grpSp>
        <p:nvGrpSpPr>
          <p:cNvPr id="9" name="Group 9"/>
          <p:cNvGrpSpPr/>
          <p:nvPr/>
        </p:nvGrpSpPr>
        <p:grpSpPr>
          <a:xfrm>
            <a:off x="7003831" y="3855424"/>
            <a:ext cx="4174618" cy="565096"/>
            <a:chOff x="0" y="0"/>
            <a:chExt cx="1099488" cy="148832"/>
          </a:xfrm>
        </p:grpSpPr>
        <p:sp>
          <p:nvSpPr>
            <p:cNvPr id="10" name="Freeform 10"/>
            <p:cNvSpPr/>
            <p:nvPr/>
          </p:nvSpPr>
          <p:spPr>
            <a:xfrm>
              <a:off x="0" y="0"/>
              <a:ext cx="1099488" cy="148832"/>
            </a:xfrm>
            <a:custGeom>
              <a:avLst/>
              <a:gdLst/>
              <a:ahLst/>
              <a:cxnLst/>
              <a:rect l="l" t="t" r="r" b="b"/>
              <a:pathLst>
                <a:path w="1099488" h="148832">
                  <a:moveTo>
                    <a:pt x="74416" y="0"/>
                  </a:moveTo>
                  <a:lnTo>
                    <a:pt x="1025072" y="0"/>
                  </a:lnTo>
                  <a:cubicBezTo>
                    <a:pt x="1044808" y="0"/>
                    <a:pt x="1063736" y="7840"/>
                    <a:pt x="1077692" y="21796"/>
                  </a:cubicBezTo>
                  <a:cubicBezTo>
                    <a:pt x="1091648" y="35752"/>
                    <a:pt x="1099488" y="54680"/>
                    <a:pt x="1099488" y="74416"/>
                  </a:cubicBezTo>
                  <a:lnTo>
                    <a:pt x="1099488" y="74416"/>
                  </a:lnTo>
                  <a:cubicBezTo>
                    <a:pt x="1099488" y="94152"/>
                    <a:pt x="1091648" y="113080"/>
                    <a:pt x="1077692" y="127036"/>
                  </a:cubicBezTo>
                  <a:cubicBezTo>
                    <a:pt x="1063736" y="140992"/>
                    <a:pt x="1044808" y="148832"/>
                    <a:pt x="1025072" y="148832"/>
                  </a:cubicBezTo>
                  <a:lnTo>
                    <a:pt x="74416" y="148832"/>
                  </a:lnTo>
                  <a:cubicBezTo>
                    <a:pt x="54680" y="148832"/>
                    <a:pt x="35752" y="140992"/>
                    <a:pt x="21796" y="127036"/>
                  </a:cubicBezTo>
                  <a:cubicBezTo>
                    <a:pt x="7840" y="113080"/>
                    <a:pt x="0" y="94152"/>
                    <a:pt x="0" y="74416"/>
                  </a:cubicBezTo>
                  <a:lnTo>
                    <a:pt x="0" y="74416"/>
                  </a:lnTo>
                  <a:cubicBezTo>
                    <a:pt x="0" y="54680"/>
                    <a:pt x="7840" y="35752"/>
                    <a:pt x="21796" y="21796"/>
                  </a:cubicBezTo>
                  <a:cubicBezTo>
                    <a:pt x="35752" y="7840"/>
                    <a:pt x="54680" y="0"/>
                    <a:pt x="74416" y="0"/>
                  </a:cubicBezTo>
                  <a:close/>
                </a:path>
              </a:pathLst>
            </a:custGeom>
            <a:gradFill rotWithShape="1">
              <a:gsLst>
                <a:gs pos="0">
                  <a:srgbClr val="E5E5E5">
                    <a:alpha val="7500"/>
                  </a:srgbClr>
                </a:gs>
                <a:gs pos="100000">
                  <a:srgbClr val="953DC3">
                    <a:alpha val="7500"/>
                  </a:srgbClr>
                </a:gs>
              </a:gsLst>
              <a:lin ang="2700000"/>
            </a:gradFill>
            <a:ln w="19050" cap="rnd">
              <a:solidFill>
                <a:srgbClr val="953DC3"/>
              </a:solidFill>
              <a:prstDash val="solid"/>
              <a:round/>
            </a:ln>
          </p:spPr>
        </p:sp>
        <p:sp>
          <p:nvSpPr>
            <p:cNvPr id="11" name="TextBox 11"/>
            <p:cNvSpPr txBox="1"/>
            <p:nvPr/>
          </p:nvSpPr>
          <p:spPr>
            <a:xfrm>
              <a:off x="0" y="9525"/>
              <a:ext cx="1099488" cy="139307"/>
            </a:xfrm>
            <a:prstGeom prst="rect">
              <a:avLst/>
            </a:prstGeom>
          </p:spPr>
          <p:txBody>
            <a:bodyPr lIns="50800" tIns="50800" rIns="50800" bIns="50800" rtlCol="0" anchor="ctr"/>
            <a:lstStyle/>
            <a:p>
              <a:pPr algn="ctr">
                <a:lnSpc>
                  <a:spcPts val="2200"/>
                </a:lnSpc>
              </a:pPr>
              <a:endParaRPr/>
            </a:p>
          </p:txBody>
        </p:sp>
      </p:grpSp>
      <p:grpSp>
        <p:nvGrpSpPr>
          <p:cNvPr id="12" name="Group 12"/>
          <p:cNvGrpSpPr/>
          <p:nvPr/>
        </p:nvGrpSpPr>
        <p:grpSpPr>
          <a:xfrm>
            <a:off x="11718359" y="3855424"/>
            <a:ext cx="5034527" cy="565096"/>
            <a:chOff x="0" y="0"/>
            <a:chExt cx="1325966" cy="148832"/>
          </a:xfrm>
        </p:grpSpPr>
        <p:sp>
          <p:nvSpPr>
            <p:cNvPr id="13" name="Freeform 13"/>
            <p:cNvSpPr/>
            <p:nvPr/>
          </p:nvSpPr>
          <p:spPr>
            <a:xfrm>
              <a:off x="0" y="0"/>
              <a:ext cx="1325966" cy="148832"/>
            </a:xfrm>
            <a:custGeom>
              <a:avLst/>
              <a:gdLst/>
              <a:ahLst/>
              <a:cxnLst/>
              <a:rect l="l" t="t" r="r" b="b"/>
              <a:pathLst>
                <a:path w="1325966" h="148832">
                  <a:moveTo>
                    <a:pt x="74416" y="0"/>
                  </a:moveTo>
                  <a:lnTo>
                    <a:pt x="1251550" y="0"/>
                  </a:lnTo>
                  <a:cubicBezTo>
                    <a:pt x="1271286" y="0"/>
                    <a:pt x="1290214" y="7840"/>
                    <a:pt x="1304170" y="21796"/>
                  </a:cubicBezTo>
                  <a:cubicBezTo>
                    <a:pt x="1318126" y="35752"/>
                    <a:pt x="1325966" y="54680"/>
                    <a:pt x="1325966" y="74416"/>
                  </a:cubicBezTo>
                  <a:lnTo>
                    <a:pt x="1325966" y="74416"/>
                  </a:lnTo>
                  <a:cubicBezTo>
                    <a:pt x="1325966" y="94152"/>
                    <a:pt x="1318126" y="113080"/>
                    <a:pt x="1304170" y="127036"/>
                  </a:cubicBezTo>
                  <a:cubicBezTo>
                    <a:pt x="1290214" y="140992"/>
                    <a:pt x="1271286" y="148832"/>
                    <a:pt x="1251550" y="148832"/>
                  </a:cubicBezTo>
                  <a:lnTo>
                    <a:pt x="74416" y="148832"/>
                  </a:lnTo>
                  <a:cubicBezTo>
                    <a:pt x="54680" y="148832"/>
                    <a:pt x="35752" y="140992"/>
                    <a:pt x="21796" y="127036"/>
                  </a:cubicBezTo>
                  <a:cubicBezTo>
                    <a:pt x="7840" y="113080"/>
                    <a:pt x="0" y="94152"/>
                    <a:pt x="0" y="74416"/>
                  </a:cubicBezTo>
                  <a:lnTo>
                    <a:pt x="0" y="74416"/>
                  </a:lnTo>
                  <a:cubicBezTo>
                    <a:pt x="0" y="54680"/>
                    <a:pt x="7840" y="35752"/>
                    <a:pt x="21796" y="21796"/>
                  </a:cubicBezTo>
                  <a:cubicBezTo>
                    <a:pt x="35752" y="7840"/>
                    <a:pt x="54680" y="0"/>
                    <a:pt x="74416" y="0"/>
                  </a:cubicBezTo>
                  <a:close/>
                </a:path>
              </a:pathLst>
            </a:custGeom>
            <a:gradFill rotWithShape="1">
              <a:gsLst>
                <a:gs pos="0">
                  <a:srgbClr val="E5E5E5">
                    <a:alpha val="7500"/>
                  </a:srgbClr>
                </a:gs>
                <a:gs pos="100000">
                  <a:srgbClr val="953DC3">
                    <a:alpha val="7500"/>
                  </a:srgbClr>
                </a:gs>
              </a:gsLst>
              <a:lin ang="2700000"/>
            </a:gradFill>
            <a:ln w="19050" cap="rnd">
              <a:solidFill>
                <a:srgbClr val="953DC3"/>
              </a:solidFill>
              <a:prstDash val="solid"/>
              <a:round/>
            </a:ln>
          </p:spPr>
        </p:sp>
        <p:sp>
          <p:nvSpPr>
            <p:cNvPr id="14" name="TextBox 14"/>
            <p:cNvSpPr txBox="1"/>
            <p:nvPr/>
          </p:nvSpPr>
          <p:spPr>
            <a:xfrm>
              <a:off x="0" y="9525"/>
              <a:ext cx="1325966" cy="139307"/>
            </a:xfrm>
            <a:prstGeom prst="rect">
              <a:avLst/>
            </a:prstGeom>
          </p:spPr>
          <p:txBody>
            <a:bodyPr lIns="50800" tIns="50800" rIns="50800" bIns="50800" rtlCol="0" anchor="ctr"/>
            <a:lstStyle/>
            <a:p>
              <a:pPr algn="ctr">
                <a:lnSpc>
                  <a:spcPts val="2200"/>
                </a:lnSpc>
              </a:pPr>
              <a:endParaRPr/>
            </a:p>
          </p:txBody>
        </p:sp>
      </p:grpSp>
      <p:sp>
        <p:nvSpPr>
          <p:cNvPr id="15" name="Freeform 15"/>
          <p:cNvSpPr/>
          <p:nvPr/>
        </p:nvSpPr>
        <p:spPr>
          <a:xfrm rot="-2143529">
            <a:off x="13930756" y="6760867"/>
            <a:ext cx="4599688" cy="3926983"/>
          </a:xfrm>
          <a:custGeom>
            <a:avLst/>
            <a:gdLst/>
            <a:ahLst/>
            <a:cxnLst/>
            <a:rect l="l" t="t" r="r" b="b"/>
            <a:pathLst>
              <a:path w="4599688" h="3926983">
                <a:moveTo>
                  <a:pt x="0" y="0"/>
                </a:moveTo>
                <a:lnTo>
                  <a:pt x="4599688" y="0"/>
                </a:lnTo>
                <a:lnTo>
                  <a:pt x="4599688" y="3926984"/>
                </a:lnTo>
                <a:lnTo>
                  <a:pt x="0" y="3926984"/>
                </a:lnTo>
                <a:lnTo>
                  <a:pt x="0" y="0"/>
                </a:lnTo>
                <a:close/>
              </a:path>
            </a:pathLst>
          </a:custGeom>
          <a:blipFill>
            <a:blip r:embed="rId8">
              <a:alphaModFix amt="80000"/>
            </a:blip>
            <a:stretch>
              <a:fillRect/>
            </a:stretch>
          </a:blipFill>
          <a:ln cap="sq">
            <a:noFill/>
            <a:prstDash val="solid"/>
            <a:miter/>
          </a:ln>
        </p:spPr>
      </p:sp>
      <p:sp>
        <p:nvSpPr>
          <p:cNvPr id="16" name="AutoShape 16"/>
          <p:cNvSpPr/>
          <p:nvPr/>
        </p:nvSpPr>
        <p:spPr>
          <a:xfrm>
            <a:off x="2112473" y="3521180"/>
            <a:ext cx="9749482" cy="0"/>
          </a:xfrm>
          <a:prstGeom prst="line">
            <a:avLst/>
          </a:prstGeom>
          <a:ln w="28575" cap="flat">
            <a:solidFill>
              <a:srgbClr val="953DC3"/>
            </a:solidFill>
            <a:prstDash val="solid"/>
            <a:headEnd type="none" w="sm" len="sm"/>
            <a:tailEnd type="none" w="sm" len="sm"/>
          </a:ln>
        </p:spPr>
      </p:sp>
      <p:sp>
        <p:nvSpPr>
          <p:cNvPr id="17" name="AutoShape 17"/>
          <p:cNvSpPr/>
          <p:nvPr/>
        </p:nvSpPr>
        <p:spPr>
          <a:xfrm flipV="1">
            <a:off x="5690344" y="8586120"/>
            <a:ext cx="10926860" cy="0"/>
          </a:xfrm>
          <a:prstGeom prst="line">
            <a:avLst/>
          </a:prstGeom>
          <a:ln w="28575" cap="flat">
            <a:solidFill>
              <a:srgbClr val="D9D9D9"/>
            </a:solidFill>
            <a:prstDash val="solid"/>
            <a:headEnd type="none" w="sm" len="sm"/>
            <a:tailEnd type="oval" w="lg" len="lg"/>
          </a:ln>
        </p:spPr>
      </p:sp>
      <p:sp>
        <p:nvSpPr>
          <p:cNvPr id="18" name="Freeform 18"/>
          <p:cNvSpPr/>
          <p:nvPr/>
        </p:nvSpPr>
        <p:spPr>
          <a:xfrm>
            <a:off x="2112473" y="2556719"/>
            <a:ext cx="3170964" cy="1032005"/>
          </a:xfrm>
          <a:custGeom>
            <a:avLst/>
            <a:gdLst/>
            <a:ahLst/>
            <a:cxnLst/>
            <a:rect l="l" t="t" r="r" b="b"/>
            <a:pathLst>
              <a:path w="3170964" h="1032005">
                <a:moveTo>
                  <a:pt x="0" y="0"/>
                </a:moveTo>
                <a:lnTo>
                  <a:pt x="3170964" y="0"/>
                </a:lnTo>
                <a:lnTo>
                  <a:pt x="3170964" y="1032005"/>
                </a:lnTo>
                <a:lnTo>
                  <a:pt x="0" y="103200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9" name="Freeform 19"/>
          <p:cNvSpPr/>
          <p:nvPr/>
        </p:nvSpPr>
        <p:spPr>
          <a:xfrm>
            <a:off x="7099803" y="2556719"/>
            <a:ext cx="3170964" cy="1032005"/>
          </a:xfrm>
          <a:custGeom>
            <a:avLst/>
            <a:gdLst/>
            <a:ahLst/>
            <a:cxnLst/>
            <a:rect l="l" t="t" r="r" b="b"/>
            <a:pathLst>
              <a:path w="3170964" h="1032005">
                <a:moveTo>
                  <a:pt x="0" y="0"/>
                </a:moveTo>
                <a:lnTo>
                  <a:pt x="3170964" y="0"/>
                </a:lnTo>
                <a:lnTo>
                  <a:pt x="3170964" y="1032005"/>
                </a:lnTo>
                <a:lnTo>
                  <a:pt x="0" y="103200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0" name="Freeform 20"/>
          <p:cNvSpPr/>
          <p:nvPr/>
        </p:nvSpPr>
        <p:spPr>
          <a:xfrm>
            <a:off x="11861955" y="2556719"/>
            <a:ext cx="3170964" cy="1032005"/>
          </a:xfrm>
          <a:custGeom>
            <a:avLst/>
            <a:gdLst/>
            <a:ahLst/>
            <a:cxnLst/>
            <a:rect l="l" t="t" r="r" b="b"/>
            <a:pathLst>
              <a:path w="3170964" h="1032005">
                <a:moveTo>
                  <a:pt x="0" y="0"/>
                </a:moveTo>
                <a:lnTo>
                  <a:pt x="3170964" y="0"/>
                </a:lnTo>
                <a:lnTo>
                  <a:pt x="3170964" y="1032005"/>
                </a:lnTo>
                <a:lnTo>
                  <a:pt x="0" y="103200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1" name="Freeform 21"/>
          <p:cNvSpPr/>
          <p:nvPr/>
        </p:nvSpPr>
        <p:spPr>
          <a:xfrm rot="-10800000">
            <a:off x="479391" y="8381333"/>
            <a:ext cx="5305168" cy="771661"/>
          </a:xfrm>
          <a:custGeom>
            <a:avLst/>
            <a:gdLst/>
            <a:ahLst/>
            <a:cxnLst/>
            <a:rect l="l" t="t" r="r" b="b"/>
            <a:pathLst>
              <a:path w="5305168" h="771661">
                <a:moveTo>
                  <a:pt x="0" y="0"/>
                </a:moveTo>
                <a:lnTo>
                  <a:pt x="5305168" y="0"/>
                </a:lnTo>
                <a:lnTo>
                  <a:pt x="5305168" y="771661"/>
                </a:lnTo>
                <a:lnTo>
                  <a:pt x="0" y="77166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2" name="TextBox 22"/>
          <p:cNvSpPr txBox="1"/>
          <p:nvPr/>
        </p:nvSpPr>
        <p:spPr>
          <a:xfrm>
            <a:off x="2175830" y="4012846"/>
            <a:ext cx="4218402" cy="346075"/>
          </a:xfrm>
          <a:prstGeom prst="rect">
            <a:avLst/>
          </a:prstGeom>
        </p:spPr>
        <p:txBody>
          <a:bodyPr lIns="0" tIns="0" rIns="0" bIns="0" rtlCol="0" anchor="t">
            <a:spAutoFit/>
          </a:bodyPr>
          <a:lstStyle/>
          <a:p>
            <a:pPr algn="l">
              <a:lnSpc>
                <a:spcPts val="2750"/>
              </a:lnSpc>
            </a:pPr>
            <a:r>
              <a:rPr lang="en-US" sz="2500">
                <a:solidFill>
                  <a:srgbClr val="121417"/>
                </a:solidFill>
                <a:latin typeface="TT Octosquares"/>
                <a:ea typeface="TT Octosquares"/>
                <a:cs typeface="TT Octosquares"/>
                <a:sym typeface="TT Octosquares"/>
              </a:rPr>
              <a:t>Preprocessing</a:t>
            </a:r>
          </a:p>
        </p:txBody>
      </p:sp>
      <p:sp>
        <p:nvSpPr>
          <p:cNvPr id="23" name="TextBox 23"/>
          <p:cNvSpPr txBox="1"/>
          <p:nvPr/>
        </p:nvSpPr>
        <p:spPr>
          <a:xfrm>
            <a:off x="2844541" y="2672617"/>
            <a:ext cx="2147182" cy="428625"/>
          </a:xfrm>
          <a:prstGeom prst="rect">
            <a:avLst/>
          </a:prstGeom>
        </p:spPr>
        <p:txBody>
          <a:bodyPr lIns="0" tIns="0" rIns="0" bIns="0" rtlCol="0" anchor="t">
            <a:spAutoFit/>
          </a:bodyPr>
          <a:lstStyle/>
          <a:p>
            <a:pPr algn="ctr">
              <a:lnSpc>
                <a:spcPts val="3300"/>
              </a:lnSpc>
            </a:pPr>
            <a:r>
              <a:rPr lang="en-US" sz="3000" b="1">
                <a:solidFill>
                  <a:srgbClr val="121417"/>
                </a:solidFill>
                <a:latin typeface="TT Octosquares Bold"/>
                <a:ea typeface="TT Octosquares Bold"/>
                <a:cs typeface="TT Octosquares Bold"/>
                <a:sym typeface="TT Octosquares Bold"/>
              </a:rPr>
              <a:t>Loading 1</a:t>
            </a:r>
          </a:p>
        </p:txBody>
      </p:sp>
      <p:sp>
        <p:nvSpPr>
          <p:cNvPr id="24" name="TextBox 24"/>
          <p:cNvSpPr txBox="1"/>
          <p:nvPr/>
        </p:nvSpPr>
        <p:spPr>
          <a:xfrm>
            <a:off x="7849827" y="2672617"/>
            <a:ext cx="2133637" cy="428625"/>
          </a:xfrm>
          <a:prstGeom prst="rect">
            <a:avLst/>
          </a:prstGeom>
        </p:spPr>
        <p:txBody>
          <a:bodyPr lIns="0" tIns="0" rIns="0" bIns="0" rtlCol="0" anchor="t">
            <a:spAutoFit/>
          </a:bodyPr>
          <a:lstStyle/>
          <a:p>
            <a:pPr algn="ctr">
              <a:lnSpc>
                <a:spcPts val="3300"/>
              </a:lnSpc>
            </a:pPr>
            <a:r>
              <a:rPr lang="en-US" sz="3000" b="1">
                <a:solidFill>
                  <a:srgbClr val="121417"/>
                </a:solidFill>
                <a:latin typeface="TT Octosquares Bold"/>
                <a:ea typeface="TT Octosquares Bold"/>
                <a:cs typeface="TT Octosquares Bold"/>
                <a:sym typeface="TT Octosquares Bold"/>
              </a:rPr>
              <a:t>Loading 2</a:t>
            </a:r>
          </a:p>
        </p:txBody>
      </p:sp>
      <p:sp>
        <p:nvSpPr>
          <p:cNvPr id="25" name="TextBox 25"/>
          <p:cNvSpPr txBox="1"/>
          <p:nvPr/>
        </p:nvSpPr>
        <p:spPr>
          <a:xfrm>
            <a:off x="7147428" y="3979249"/>
            <a:ext cx="3935328" cy="346075"/>
          </a:xfrm>
          <a:prstGeom prst="rect">
            <a:avLst/>
          </a:prstGeom>
        </p:spPr>
        <p:txBody>
          <a:bodyPr lIns="0" tIns="0" rIns="0" bIns="0" rtlCol="0" anchor="t">
            <a:spAutoFit/>
          </a:bodyPr>
          <a:lstStyle/>
          <a:p>
            <a:pPr algn="l">
              <a:lnSpc>
                <a:spcPts val="2750"/>
              </a:lnSpc>
            </a:pPr>
            <a:r>
              <a:rPr lang="en-US" sz="2500">
                <a:solidFill>
                  <a:srgbClr val="121417"/>
                </a:solidFill>
                <a:latin typeface="TT Octosquares"/>
                <a:ea typeface="TT Octosquares"/>
                <a:cs typeface="TT Octosquares"/>
                <a:sym typeface="TT Octosquares"/>
              </a:rPr>
              <a:t>Storage &amp; Embeddings</a:t>
            </a:r>
          </a:p>
        </p:txBody>
      </p:sp>
      <p:sp>
        <p:nvSpPr>
          <p:cNvPr id="26" name="TextBox 26"/>
          <p:cNvSpPr txBox="1"/>
          <p:nvPr/>
        </p:nvSpPr>
        <p:spPr>
          <a:xfrm>
            <a:off x="11880588" y="3979249"/>
            <a:ext cx="4736615" cy="346075"/>
          </a:xfrm>
          <a:prstGeom prst="rect">
            <a:avLst/>
          </a:prstGeom>
        </p:spPr>
        <p:txBody>
          <a:bodyPr lIns="0" tIns="0" rIns="0" bIns="0" rtlCol="0" anchor="t">
            <a:spAutoFit/>
          </a:bodyPr>
          <a:lstStyle/>
          <a:p>
            <a:pPr algn="l">
              <a:lnSpc>
                <a:spcPts val="2750"/>
              </a:lnSpc>
            </a:pPr>
            <a:r>
              <a:rPr lang="en-US" sz="2500">
                <a:solidFill>
                  <a:srgbClr val="121417"/>
                </a:solidFill>
                <a:latin typeface="TT Octosquares"/>
                <a:ea typeface="TT Octosquares"/>
                <a:cs typeface="TT Octosquares"/>
                <a:sym typeface="TT Octosquares"/>
              </a:rPr>
              <a:t>Retrieval</a:t>
            </a:r>
          </a:p>
        </p:txBody>
      </p:sp>
      <p:sp>
        <p:nvSpPr>
          <p:cNvPr id="27" name="TextBox 27"/>
          <p:cNvSpPr txBox="1"/>
          <p:nvPr/>
        </p:nvSpPr>
        <p:spPr>
          <a:xfrm>
            <a:off x="2112473" y="4565350"/>
            <a:ext cx="4218402" cy="2816225"/>
          </a:xfrm>
          <a:prstGeom prst="rect">
            <a:avLst/>
          </a:prstGeom>
        </p:spPr>
        <p:txBody>
          <a:bodyPr lIns="0" tIns="0" rIns="0" bIns="0" rtlCol="0" anchor="t">
            <a:spAutoFit/>
          </a:bodyPr>
          <a:lstStyle/>
          <a:p>
            <a:pPr algn="l">
              <a:lnSpc>
                <a:spcPts val="2800"/>
              </a:lnSpc>
            </a:pPr>
            <a:r>
              <a:rPr lang="en-US" sz="2000">
                <a:solidFill>
                  <a:srgbClr val="121417"/>
                </a:solidFill>
                <a:latin typeface="TT Norms"/>
                <a:ea typeface="TT Norms"/>
                <a:cs typeface="TT Norms"/>
                <a:sym typeface="TT Norms"/>
              </a:rPr>
              <a:t>Each Wikipedia article was segmented into manageable chunks of text (usually paragraphs or a few sentences). </a:t>
            </a:r>
          </a:p>
          <a:p>
            <a:pPr algn="l">
              <a:lnSpc>
                <a:spcPts val="2800"/>
              </a:lnSpc>
            </a:pPr>
            <a:endParaRPr lang="en-US" sz="2000">
              <a:solidFill>
                <a:srgbClr val="121417"/>
              </a:solidFill>
              <a:latin typeface="TT Norms"/>
              <a:ea typeface="TT Norms"/>
              <a:cs typeface="TT Norms"/>
              <a:sym typeface="TT Norms"/>
            </a:endParaRPr>
          </a:p>
          <a:p>
            <a:pPr algn="l">
              <a:lnSpc>
                <a:spcPts val="2800"/>
              </a:lnSpc>
            </a:pPr>
            <a:r>
              <a:rPr lang="en-US" sz="2000">
                <a:solidFill>
                  <a:srgbClr val="121417"/>
                </a:solidFill>
                <a:latin typeface="TT Norms"/>
                <a:ea typeface="TT Norms"/>
                <a:cs typeface="TT Norms"/>
                <a:sym typeface="TT Norms"/>
              </a:rPr>
              <a:t>For our experiments, we set the chunk size to 200 tokens for Flan-T5 and 300 tokens for LLaMA.</a:t>
            </a:r>
          </a:p>
        </p:txBody>
      </p:sp>
      <p:sp>
        <p:nvSpPr>
          <p:cNvPr id="28" name="TextBox 28"/>
          <p:cNvSpPr txBox="1"/>
          <p:nvPr/>
        </p:nvSpPr>
        <p:spPr>
          <a:xfrm>
            <a:off x="7099803" y="4531753"/>
            <a:ext cx="4078646" cy="2463800"/>
          </a:xfrm>
          <a:prstGeom prst="rect">
            <a:avLst/>
          </a:prstGeom>
        </p:spPr>
        <p:txBody>
          <a:bodyPr lIns="0" tIns="0" rIns="0" bIns="0" rtlCol="0" anchor="t">
            <a:spAutoFit/>
          </a:bodyPr>
          <a:lstStyle/>
          <a:p>
            <a:pPr algn="l">
              <a:lnSpc>
                <a:spcPts val="2800"/>
              </a:lnSpc>
            </a:pPr>
            <a:r>
              <a:rPr lang="en-US" sz="2000" dirty="0">
                <a:solidFill>
                  <a:srgbClr val="121417"/>
                </a:solidFill>
                <a:latin typeface="TT Norms"/>
                <a:ea typeface="TT Norms"/>
                <a:cs typeface="TT Norms"/>
                <a:sym typeface="TT Norms"/>
              </a:rPr>
              <a:t>We used the sentence-transformer All-</a:t>
            </a:r>
            <a:r>
              <a:rPr lang="en-US" sz="2000" dirty="0" err="1">
                <a:solidFill>
                  <a:srgbClr val="121417"/>
                </a:solidFill>
                <a:latin typeface="TT Norms"/>
                <a:ea typeface="TT Norms"/>
                <a:cs typeface="TT Norms"/>
                <a:sym typeface="TT Norms"/>
              </a:rPr>
              <a:t>MPnet</a:t>
            </a:r>
            <a:r>
              <a:rPr lang="en-US" sz="2000" dirty="0">
                <a:solidFill>
                  <a:srgbClr val="121417"/>
                </a:solidFill>
                <a:latin typeface="TT Norms"/>
                <a:ea typeface="TT Norms"/>
                <a:cs typeface="TT Norms"/>
                <a:sym typeface="TT Norms"/>
              </a:rPr>
              <a:t> Base V2 to convert the article chunks 768-dimensional dense vector space. </a:t>
            </a:r>
          </a:p>
          <a:p>
            <a:pPr algn="l">
              <a:lnSpc>
                <a:spcPts val="2800"/>
              </a:lnSpc>
            </a:pPr>
            <a:endParaRPr lang="en-US" sz="2000" dirty="0">
              <a:solidFill>
                <a:srgbClr val="121417"/>
              </a:solidFill>
              <a:latin typeface="TT Norms"/>
              <a:ea typeface="TT Norms"/>
              <a:cs typeface="TT Norms"/>
              <a:sym typeface="TT Norms"/>
            </a:endParaRPr>
          </a:p>
          <a:p>
            <a:pPr algn="l">
              <a:lnSpc>
                <a:spcPts val="2800"/>
              </a:lnSpc>
            </a:pPr>
            <a:r>
              <a:rPr lang="en-US" sz="2000" dirty="0">
                <a:solidFill>
                  <a:srgbClr val="121417"/>
                </a:solidFill>
                <a:latin typeface="TT Norms"/>
                <a:ea typeface="TT Norms"/>
                <a:cs typeface="TT Norms"/>
                <a:sym typeface="TT Norms"/>
              </a:rPr>
              <a:t>We then stored these embeddings in a FAISS vector database.</a:t>
            </a:r>
          </a:p>
        </p:txBody>
      </p:sp>
      <p:sp>
        <p:nvSpPr>
          <p:cNvPr id="29" name="TextBox 29"/>
          <p:cNvSpPr txBox="1"/>
          <p:nvPr/>
        </p:nvSpPr>
        <p:spPr>
          <a:xfrm>
            <a:off x="11814330" y="4531753"/>
            <a:ext cx="4938555" cy="2463800"/>
          </a:xfrm>
          <a:prstGeom prst="rect">
            <a:avLst/>
          </a:prstGeom>
        </p:spPr>
        <p:txBody>
          <a:bodyPr lIns="0" tIns="0" rIns="0" bIns="0" rtlCol="0" anchor="t">
            <a:spAutoFit/>
          </a:bodyPr>
          <a:lstStyle/>
          <a:p>
            <a:pPr algn="l">
              <a:lnSpc>
                <a:spcPts val="2800"/>
              </a:lnSpc>
            </a:pPr>
            <a:r>
              <a:rPr lang="en-US" sz="2000" dirty="0">
                <a:solidFill>
                  <a:srgbClr val="121417"/>
                </a:solidFill>
                <a:latin typeface="TT Norms"/>
                <a:ea typeface="TT Norms"/>
                <a:cs typeface="TT Norms"/>
                <a:sym typeface="TT Norms"/>
              </a:rPr>
              <a:t>We retrieved relevant context by computing the cosine similarity between the query and each text chunk. </a:t>
            </a:r>
          </a:p>
          <a:p>
            <a:pPr algn="l">
              <a:lnSpc>
                <a:spcPts val="2800"/>
              </a:lnSpc>
            </a:pPr>
            <a:endParaRPr lang="en-US" sz="2000" dirty="0">
              <a:solidFill>
                <a:srgbClr val="121417"/>
              </a:solidFill>
              <a:latin typeface="TT Norms"/>
              <a:ea typeface="TT Norms"/>
              <a:cs typeface="TT Norms"/>
              <a:sym typeface="TT Norms"/>
            </a:endParaRPr>
          </a:p>
          <a:p>
            <a:pPr algn="l">
              <a:lnSpc>
                <a:spcPts val="2800"/>
              </a:lnSpc>
            </a:pPr>
            <a:r>
              <a:rPr lang="en-US" sz="2000" dirty="0">
                <a:solidFill>
                  <a:srgbClr val="121417"/>
                </a:solidFill>
                <a:latin typeface="TT Norms"/>
                <a:ea typeface="TT Norms"/>
                <a:cs typeface="TT Norms"/>
                <a:sym typeface="TT Norms"/>
              </a:rPr>
              <a:t>The retriever then selected the top 4 most similar chunks, which were inserted into the prompt to support the model’s response.</a:t>
            </a:r>
          </a:p>
        </p:txBody>
      </p:sp>
      <p:sp>
        <p:nvSpPr>
          <p:cNvPr id="30" name="TextBox 30"/>
          <p:cNvSpPr txBox="1"/>
          <p:nvPr/>
        </p:nvSpPr>
        <p:spPr>
          <a:xfrm>
            <a:off x="12766830" y="2672648"/>
            <a:ext cx="1878849" cy="428625"/>
          </a:xfrm>
          <a:prstGeom prst="rect">
            <a:avLst/>
          </a:prstGeom>
        </p:spPr>
        <p:txBody>
          <a:bodyPr lIns="0" tIns="0" rIns="0" bIns="0" rtlCol="0" anchor="t">
            <a:spAutoFit/>
          </a:bodyPr>
          <a:lstStyle/>
          <a:p>
            <a:pPr algn="ctr">
              <a:lnSpc>
                <a:spcPts val="3300"/>
              </a:lnSpc>
            </a:pPr>
            <a:r>
              <a:rPr lang="en-US" sz="3000" b="1">
                <a:solidFill>
                  <a:srgbClr val="121417"/>
                </a:solidFill>
                <a:latin typeface="TT Octosquares Bold"/>
                <a:ea typeface="TT Octosquares Bold"/>
                <a:cs typeface="TT Octosquares Bold"/>
                <a:sym typeface="TT Octosquares Bold"/>
              </a:rPr>
              <a:t>Retrieval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5433867" y="3753989"/>
            <a:ext cx="6433595" cy="5275548"/>
          </a:xfrm>
          <a:custGeom>
            <a:avLst/>
            <a:gdLst/>
            <a:ahLst/>
            <a:cxnLst/>
            <a:rect l="l" t="t" r="r" b="b"/>
            <a:pathLst>
              <a:path w="6433595" h="5275548">
                <a:moveTo>
                  <a:pt x="0" y="0"/>
                </a:moveTo>
                <a:lnTo>
                  <a:pt x="6433596" y="0"/>
                </a:lnTo>
                <a:lnTo>
                  <a:pt x="6433596" y="5275548"/>
                </a:lnTo>
                <a:lnTo>
                  <a:pt x="0" y="5275548"/>
                </a:lnTo>
                <a:lnTo>
                  <a:pt x="0" y="0"/>
                </a:lnTo>
                <a:close/>
              </a:path>
            </a:pathLst>
          </a:custGeom>
          <a:blipFill>
            <a:blip r:embed="rId2">
              <a:alphaModFix amt="71000"/>
            </a:blip>
            <a:stretch>
              <a:fillRect/>
            </a:stretch>
          </a:blipFill>
        </p:spPr>
      </p:sp>
      <p:grpSp>
        <p:nvGrpSpPr>
          <p:cNvPr id="3" name="Group 3"/>
          <p:cNvGrpSpPr/>
          <p:nvPr/>
        </p:nvGrpSpPr>
        <p:grpSpPr>
          <a:xfrm>
            <a:off x="1836952" y="1731660"/>
            <a:ext cx="5157216" cy="3885416"/>
            <a:chOff x="0" y="0"/>
            <a:chExt cx="810270" cy="610452"/>
          </a:xfrm>
        </p:grpSpPr>
        <p:sp>
          <p:nvSpPr>
            <p:cNvPr id="4" name="Freeform 4"/>
            <p:cNvSpPr/>
            <p:nvPr/>
          </p:nvSpPr>
          <p:spPr>
            <a:xfrm>
              <a:off x="0" y="0"/>
              <a:ext cx="810270" cy="610452"/>
            </a:xfrm>
            <a:custGeom>
              <a:avLst/>
              <a:gdLst/>
              <a:ahLst/>
              <a:cxnLst/>
              <a:rect l="l" t="t" r="r" b="b"/>
              <a:pathLst>
                <a:path w="810270" h="610452">
                  <a:moveTo>
                    <a:pt x="75059" y="0"/>
                  </a:moveTo>
                  <a:lnTo>
                    <a:pt x="735210" y="0"/>
                  </a:lnTo>
                  <a:cubicBezTo>
                    <a:pt x="776664" y="0"/>
                    <a:pt x="810270" y="33605"/>
                    <a:pt x="810270" y="75059"/>
                  </a:cubicBezTo>
                  <a:lnTo>
                    <a:pt x="810270" y="535393"/>
                  </a:lnTo>
                  <a:cubicBezTo>
                    <a:pt x="810270" y="555300"/>
                    <a:pt x="802362" y="574392"/>
                    <a:pt x="788285" y="588468"/>
                  </a:cubicBezTo>
                  <a:cubicBezTo>
                    <a:pt x="774209" y="602544"/>
                    <a:pt x="755117" y="610452"/>
                    <a:pt x="735210" y="610452"/>
                  </a:cubicBezTo>
                  <a:lnTo>
                    <a:pt x="75059" y="610452"/>
                  </a:lnTo>
                  <a:cubicBezTo>
                    <a:pt x="55152" y="610452"/>
                    <a:pt x="36061" y="602544"/>
                    <a:pt x="21984" y="588468"/>
                  </a:cubicBezTo>
                  <a:cubicBezTo>
                    <a:pt x="7908" y="574392"/>
                    <a:pt x="0" y="555300"/>
                    <a:pt x="0" y="535393"/>
                  </a:cubicBezTo>
                  <a:lnTo>
                    <a:pt x="0" y="75059"/>
                  </a:lnTo>
                  <a:cubicBezTo>
                    <a:pt x="0" y="55152"/>
                    <a:pt x="7908" y="36061"/>
                    <a:pt x="21984" y="21984"/>
                  </a:cubicBezTo>
                  <a:cubicBezTo>
                    <a:pt x="36061" y="7908"/>
                    <a:pt x="55152" y="0"/>
                    <a:pt x="75059" y="0"/>
                  </a:cubicBezTo>
                  <a:close/>
                </a:path>
              </a:pathLst>
            </a:custGeom>
            <a:blipFill>
              <a:blip r:embed="rId3"/>
              <a:stretch>
                <a:fillRect t="-15422" b="-11411"/>
              </a:stretch>
            </a:blipFill>
            <a:ln cap="rnd">
              <a:noFill/>
              <a:prstDash val="solid"/>
              <a:round/>
            </a:ln>
          </p:spPr>
        </p:sp>
      </p:grpSp>
      <p:sp>
        <p:nvSpPr>
          <p:cNvPr id="5" name="Freeform 5"/>
          <p:cNvSpPr/>
          <p:nvPr/>
        </p:nvSpPr>
        <p:spPr>
          <a:xfrm>
            <a:off x="9144000" y="1613470"/>
            <a:ext cx="7461506" cy="4281039"/>
          </a:xfrm>
          <a:custGeom>
            <a:avLst/>
            <a:gdLst/>
            <a:ahLst/>
            <a:cxnLst/>
            <a:rect l="l" t="t" r="r" b="b"/>
            <a:pathLst>
              <a:path w="7461506" h="4281039">
                <a:moveTo>
                  <a:pt x="0" y="0"/>
                </a:moveTo>
                <a:lnTo>
                  <a:pt x="7461506" y="0"/>
                </a:lnTo>
                <a:lnTo>
                  <a:pt x="7461506" y="4281038"/>
                </a:lnTo>
                <a:lnTo>
                  <a:pt x="0" y="42810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9930695" y="6575110"/>
            <a:ext cx="7461506" cy="2454427"/>
            <a:chOff x="0" y="0"/>
            <a:chExt cx="859017" cy="282570"/>
          </a:xfrm>
        </p:grpSpPr>
        <p:sp>
          <p:nvSpPr>
            <p:cNvPr id="7" name="Freeform 7"/>
            <p:cNvSpPr/>
            <p:nvPr/>
          </p:nvSpPr>
          <p:spPr>
            <a:xfrm>
              <a:off x="0" y="0"/>
              <a:ext cx="859017" cy="282570"/>
            </a:xfrm>
            <a:custGeom>
              <a:avLst/>
              <a:gdLst/>
              <a:ahLst/>
              <a:cxnLst/>
              <a:rect l="l" t="t" r="r" b="b"/>
              <a:pathLst>
                <a:path w="859017" h="282570">
                  <a:moveTo>
                    <a:pt x="51879" y="0"/>
                  </a:moveTo>
                  <a:lnTo>
                    <a:pt x="807138" y="0"/>
                  </a:lnTo>
                  <a:cubicBezTo>
                    <a:pt x="820897" y="0"/>
                    <a:pt x="834093" y="5466"/>
                    <a:pt x="843822" y="15195"/>
                  </a:cubicBezTo>
                  <a:cubicBezTo>
                    <a:pt x="853551" y="24924"/>
                    <a:pt x="859017" y="38120"/>
                    <a:pt x="859017" y="51879"/>
                  </a:cubicBezTo>
                  <a:lnTo>
                    <a:pt x="859017" y="230690"/>
                  </a:lnTo>
                  <a:cubicBezTo>
                    <a:pt x="859017" y="244450"/>
                    <a:pt x="853551" y="257645"/>
                    <a:pt x="843822" y="267374"/>
                  </a:cubicBezTo>
                  <a:cubicBezTo>
                    <a:pt x="834093" y="277104"/>
                    <a:pt x="820897" y="282570"/>
                    <a:pt x="807138" y="282570"/>
                  </a:cubicBezTo>
                  <a:lnTo>
                    <a:pt x="51879" y="282570"/>
                  </a:lnTo>
                  <a:cubicBezTo>
                    <a:pt x="38120" y="282570"/>
                    <a:pt x="24924" y="277104"/>
                    <a:pt x="15195" y="267374"/>
                  </a:cubicBezTo>
                  <a:cubicBezTo>
                    <a:pt x="5466" y="257645"/>
                    <a:pt x="0" y="244450"/>
                    <a:pt x="0" y="230690"/>
                  </a:cubicBezTo>
                  <a:lnTo>
                    <a:pt x="0" y="51879"/>
                  </a:lnTo>
                  <a:cubicBezTo>
                    <a:pt x="0" y="38120"/>
                    <a:pt x="5466" y="24924"/>
                    <a:pt x="15195" y="15195"/>
                  </a:cubicBezTo>
                  <a:cubicBezTo>
                    <a:pt x="24924" y="5466"/>
                    <a:pt x="38120" y="0"/>
                    <a:pt x="51879" y="0"/>
                  </a:cubicBezTo>
                  <a:close/>
                </a:path>
              </a:pathLst>
            </a:custGeom>
            <a:blipFill>
              <a:blip r:embed="rId6"/>
              <a:stretch>
                <a:fillRect t="-42070" b="-48558"/>
              </a:stretch>
            </a:blipFill>
            <a:ln cap="rnd">
              <a:noFill/>
              <a:prstDash val="solid"/>
              <a:round/>
            </a:ln>
          </p:spPr>
        </p:sp>
      </p:grpSp>
      <p:sp>
        <p:nvSpPr>
          <p:cNvPr id="8" name="Freeform 8"/>
          <p:cNvSpPr/>
          <p:nvPr/>
        </p:nvSpPr>
        <p:spPr>
          <a:xfrm rot="-10800000">
            <a:off x="13661448" y="645157"/>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9" name="Freeform 9"/>
          <p:cNvSpPr/>
          <p:nvPr/>
        </p:nvSpPr>
        <p:spPr>
          <a:xfrm>
            <a:off x="308405" y="6391763"/>
            <a:ext cx="3602188" cy="3602188"/>
          </a:xfrm>
          <a:custGeom>
            <a:avLst/>
            <a:gdLst/>
            <a:ahLst/>
            <a:cxnLst/>
            <a:rect l="l" t="t" r="r" b="b"/>
            <a:pathLst>
              <a:path w="3602188" h="3602188">
                <a:moveTo>
                  <a:pt x="0" y="0"/>
                </a:moveTo>
                <a:lnTo>
                  <a:pt x="3602189" y="0"/>
                </a:lnTo>
                <a:lnTo>
                  <a:pt x="3602189" y="3602189"/>
                </a:lnTo>
                <a:lnTo>
                  <a:pt x="0" y="360218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10" name="Freeform 10"/>
          <p:cNvSpPr/>
          <p:nvPr/>
        </p:nvSpPr>
        <p:spPr>
          <a:xfrm flipV="1">
            <a:off x="14954266" y="9029537"/>
            <a:ext cx="2437935" cy="1613470"/>
          </a:xfrm>
          <a:custGeom>
            <a:avLst/>
            <a:gdLst/>
            <a:ahLst/>
            <a:cxnLst/>
            <a:rect l="l" t="t" r="r" b="b"/>
            <a:pathLst>
              <a:path w="2437935" h="1613470">
                <a:moveTo>
                  <a:pt x="0" y="1613470"/>
                </a:moveTo>
                <a:lnTo>
                  <a:pt x="2437935" y="1613470"/>
                </a:lnTo>
                <a:lnTo>
                  <a:pt x="2437935" y="0"/>
                </a:lnTo>
                <a:lnTo>
                  <a:pt x="0" y="0"/>
                </a:lnTo>
                <a:lnTo>
                  <a:pt x="0" y="161347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11" name="TextBox 11"/>
          <p:cNvSpPr txBox="1"/>
          <p:nvPr/>
        </p:nvSpPr>
        <p:spPr>
          <a:xfrm>
            <a:off x="5363936" y="565720"/>
            <a:ext cx="7560129" cy="866775"/>
          </a:xfrm>
          <a:prstGeom prst="rect">
            <a:avLst/>
          </a:prstGeom>
        </p:spPr>
        <p:txBody>
          <a:bodyPr lIns="0" tIns="0" rIns="0" bIns="0" rtlCol="0" anchor="t">
            <a:spAutoFit/>
          </a:bodyPr>
          <a:lstStyle/>
          <a:p>
            <a:pPr algn="ctr">
              <a:lnSpc>
                <a:spcPts val="6600"/>
              </a:lnSpc>
            </a:pPr>
            <a:r>
              <a:rPr lang="en-US" sz="6000">
                <a:solidFill>
                  <a:srgbClr val="121417"/>
                </a:solidFill>
                <a:latin typeface="TT Octosquares"/>
                <a:ea typeface="TT Octosquares"/>
                <a:cs typeface="TT Octosquares"/>
                <a:sym typeface="TT Octosquares"/>
              </a:rPr>
              <a:t>LLMs Overview</a:t>
            </a:r>
          </a:p>
        </p:txBody>
      </p:sp>
      <p:sp>
        <p:nvSpPr>
          <p:cNvPr id="12" name="TextBox 12"/>
          <p:cNvSpPr txBox="1"/>
          <p:nvPr/>
        </p:nvSpPr>
        <p:spPr>
          <a:xfrm>
            <a:off x="1618681" y="7060929"/>
            <a:ext cx="6012858" cy="428625"/>
          </a:xfrm>
          <a:prstGeom prst="rect">
            <a:avLst/>
          </a:prstGeom>
        </p:spPr>
        <p:txBody>
          <a:bodyPr lIns="0" tIns="0" rIns="0" bIns="0" rtlCol="0" anchor="t">
            <a:spAutoFit/>
          </a:bodyPr>
          <a:lstStyle/>
          <a:p>
            <a:pPr algn="l">
              <a:lnSpc>
                <a:spcPts val="3300"/>
              </a:lnSpc>
            </a:pPr>
            <a:r>
              <a:rPr lang="en-US" sz="3000">
                <a:solidFill>
                  <a:srgbClr val="121417"/>
                </a:solidFill>
                <a:latin typeface="TT Octosquares"/>
                <a:ea typeface="TT Octosquares"/>
                <a:cs typeface="TT Octosquares"/>
                <a:sym typeface="TT Octosquares"/>
              </a:rPr>
              <a:t>LLaMA-2</a:t>
            </a:r>
          </a:p>
        </p:txBody>
      </p:sp>
      <p:sp>
        <p:nvSpPr>
          <p:cNvPr id="13" name="TextBox 13"/>
          <p:cNvSpPr txBox="1"/>
          <p:nvPr/>
        </p:nvSpPr>
        <p:spPr>
          <a:xfrm>
            <a:off x="10142407" y="2635882"/>
            <a:ext cx="5576441" cy="428625"/>
          </a:xfrm>
          <a:prstGeom prst="rect">
            <a:avLst/>
          </a:prstGeom>
        </p:spPr>
        <p:txBody>
          <a:bodyPr lIns="0" tIns="0" rIns="0" bIns="0" rtlCol="0" anchor="t">
            <a:spAutoFit/>
          </a:bodyPr>
          <a:lstStyle/>
          <a:p>
            <a:pPr algn="l">
              <a:lnSpc>
                <a:spcPts val="3300"/>
              </a:lnSpc>
            </a:pPr>
            <a:r>
              <a:rPr lang="en-US" sz="3000">
                <a:solidFill>
                  <a:srgbClr val="121417"/>
                </a:solidFill>
                <a:latin typeface="TT Octosquares"/>
                <a:ea typeface="TT Octosquares"/>
                <a:cs typeface="TT Octosquares"/>
                <a:sym typeface="TT Octosquares"/>
              </a:rPr>
              <a:t>FLAN-T5</a:t>
            </a:r>
          </a:p>
        </p:txBody>
      </p:sp>
      <p:sp>
        <p:nvSpPr>
          <p:cNvPr id="14" name="TextBox 14"/>
          <p:cNvSpPr txBox="1"/>
          <p:nvPr/>
        </p:nvSpPr>
        <p:spPr>
          <a:xfrm>
            <a:off x="1618681" y="7622904"/>
            <a:ext cx="6781775" cy="1054100"/>
          </a:xfrm>
          <a:prstGeom prst="rect">
            <a:avLst/>
          </a:prstGeom>
        </p:spPr>
        <p:txBody>
          <a:bodyPr lIns="0" tIns="0" rIns="0" bIns="0" rtlCol="0" anchor="t">
            <a:spAutoFit/>
          </a:bodyPr>
          <a:lstStyle/>
          <a:p>
            <a:pPr algn="l">
              <a:lnSpc>
                <a:spcPts val="2800"/>
              </a:lnSpc>
            </a:pPr>
            <a:r>
              <a:rPr lang="en-US" sz="2000">
                <a:solidFill>
                  <a:srgbClr val="121417"/>
                </a:solidFill>
                <a:latin typeface="TT Norms"/>
                <a:ea typeface="TT Norms"/>
                <a:cs typeface="TT Norms"/>
                <a:sym typeface="TT Norms"/>
              </a:rPr>
              <a:t>LLaMA is a family of Decoder-Only large language models released by Meta AI.  We used the 7B parameter version of LLaMA 2.</a:t>
            </a:r>
          </a:p>
        </p:txBody>
      </p:sp>
      <p:sp>
        <p:nvSpPr>
          <p:cNvPr id="15" name="TextBox 15"/>
          <p:cNvSpPr txBox="1"/>
          <p:nvPr/>
        </p:nvSpPr>
        <p:spPr>
          <a:xfrm>
            <a:off x="10142407" y="3203127"/>
            <a:ext cx="5576441" cy="1054100"/>
          </a:xfrm>
          <a:prstGeom prst="rect">
            <a:avLst/>
          </a:prstGeom>
        </p:spPr>
        <p:txBody>
          <a:bodyPr lIns="0" tIns="0" rIns="0" bIns="0" rtlCol="0" anchor="t">
            <a:spAutoFit/>
          </a:bodyPr>
          <a:lstStyle/>
          <a:p>
            <a:pPr algn="l">
              <a:lnSpc>
                <a:spcPts val="2800"/>
              </a:lnSpc>
            </a:pPr>
            <a:r>
              <a:rPr lang="en-US" sz="2000">
                <a:solidFill>
                  <a:srgbClr val="121417"/>
                </a:solidFill>
                <a:latin typeface="TT Norms"/>
                <a:ea typeface="TT Norms"/>
                <a:cs typeface="TT Norms"/>
                <a:sym typeface="TT Norms"/>
              </a:rPr>
              <a:t>FLAN-T5 is an Encoder-Decoder transformer by Google. We used the Base version, with 248M parameters.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12004385" y="6060945"/>
            <a:ext cx="4711927" cy="3549937"/>
            <a:chOff x="0" y="0"/>
            <a:chExt cx="810270" cy="610452"/>
          </a:xfrm>
        </p:grpSpPr>
        <p:sp>
          <p:nvSpPr>
            <p:cNvPr id="3" name="Freeform 3"/>
            <p:cNvSpPr/>
            <p:nvPr/>
          </p:nvSpPr>
          <p:spPr>
            <a:xfrm>
              <a:off x="0" y="0"/>
              <a:ext cx="810270" cy="610452"/>
            </a:xfrm>
            <a:custGeom>
              <a:avLst/>
              <a:gdLst/>
              <a:ahLst/>
              <a:cxnLst/>
              <a:rect l="l" t="t" r="r" b="b"/>
              <a:pathLst>
                <a:path w="810270" h="610452">
                  <a:moveTo>
                    <a:pt x="82152" y="0"/>
                  </a:moveTo>
                  <a:lnTo>
                    <a:pt x="728117" y="0"/>
                  </a:lnTo>
                  <a:cubicBezTo>
                    <a:pt x="749905" y="0"/>
                    <a:pt x="770801" y="8655"/>
                    <a:pt x="786208" y="24062"/>
                  </a:cubicBezTo>
                  <a:cubicBezTo>
                    <a:pt x="801614" y="39468"/>
                    <a:pt x="810270" y="60364"/>
                    <a:pt x="810270" y="82152"/>
                  </a:cubicBezTo>
                  <a:lnTo>
                    <a:pt x="810270" y="528300"/>
                  </a:lnTo>
                  <a:cubicBezTo>
                    <a:pt x="810270" y="550088"/>
                    <a:pt x="801614" y="570984"/>
                    <a:pt x="786208" y="586390"/>
                  </a:cubicBezTo>
                  <a:cubicBezTo>
                    <a:pt x="770801" y="601797"/>
                    <a:pt x="749905" y="610452"/>
                    <a:pt x="728117" y="610452"/>
                  </a:cubicBezTo>
                  <a:lnTo>
                    <a:pt x="82152" y="610452"/>
                  </a:lnTo>
                  <a:cubicBezTo>
                    <a:pt x="60364" y="610452"/>
                    <a:pt x="39468" y="601797"/>
                    <a:pt x="24062" y="586390"/>
                  </a:cubicBezTo>
                  <a:cubicBezTo>
                    <a:pt x="8655" y="570984"/>
                    <a:pt x="0" y="550088"/>
                    <a:pt x="0" y="528300"/>
                  </a:cubicBezTo>
                  <a:lnTo>
                    <a:pt x="0" y="82152"/>
                  </a:lnTo>
                  <a:cubicBezTo>
                    <a:pt x="0" y="60364"/>
                    <a:pt x="8655" y="39468"/>
                    <a:pt x="24062" y="24062"/>
                  </a:cubicBezTo>
                  <a:cubicBezTo>
                    <a:pt x="39468" y="8655"/>
                    <a:pt x="60364" y="0"/>
                    <a:pt x="82152" y="0"/>
                  </a:cubicBezTo>
                  <a:close/>
                </a:path>
              </a:pathLst>
            </a:custGeom>
            <a:blipFill>
              <a:blip r:embed="rId2"/>
              <a:stretch>
                <a:fillRect l="-21581" r="-21581"/>
              </a:stretch>
            </a:blipFill>
            <a:ln cap="rnd">
              <a:noFill/>
              <a:prstDash val="solid"/>
              <a:round/>
            </a:ln>
          </p:spPr>
        </p:sp>
      </p:grpSp>
      <p:grpSp>
        <p:nvGrpSpPr>
          <p:cNvPr id="4" name="Group 4"/>
          <p:cNvGrpSpPr/>
          <p:nvPr/>
        </p:nvGrpSpPr>
        <p:grpSpPr>
          <a:xfrm>
            <a:off x="11334527" y="2488681"/>
            <a:ext cx="6559570" cy="3011427"/>
            <a:chOff x="0" y="0"/>
            <a:chExt cx="1329703" cy="610452"/>
          </a:xfrm>
        </p:grpSpPr>
        <p:sp>
          <p:nvSpPr>
            <p:cNvPr id="5" name="Freeform 5"/>
            <p:cNvSpPr/>
            <p:nvPr/>
          </p:nvSpPr>
          <p:spPr>
            <a:xfrm>
              <a:off x="0" y="0"/>
              <a:ext cx="1329703" cy="610452"/>
            </a:xfrm>
            <a:custGeom>
              <a:avLst/>
              <a:gdLst/>
              <a:ahLst/>
              <a:cxnLst/>
              <a:rect l="l" t="t" r="r" b="b"/>
              <a:pathLst>
                <a:path w="1329703" h="610452">
                  <a:moveTo>
                    <a:pt x="59012" y="0"/>
                  </a:moveTo>
                  <a:lnTo>
                    <a:pt x="1270691" y="0"/>
                  </a:lnTo>
                  <a:cubicBezTo>
                    <a:pt x="1286342" y="0"/>
                    <a:pt x="1301352" y="6217"/>
                    <a:pt x="1312419" y="17284"/>
                  </a:cubicBezTo>
                  <a:cubicBezTo>
                    <a:pt x="1323486" y="28351"/>
                    <a:pt x="1329703" y="43361"/>
                    <a:pt x="1329703" y="59012"/>
                  </a:cubicBezTo>
                  <a:lnTo>
                    <a:pt x="1329703" y="551440"/>
                  </a:lnTo>
                  <a:cubicBezTo>
                    <a:pt x="1329703" y="567091"/>
                    <a:pt x="1323486" y="582101"/>
                    <a:pt x="1312419" y="593168"/>
                  </a:cubicBezTo>
                  <a:cubicBezTo>
                    <a:pt x="1301352" y="604235"/>
                    <a:pt x="1286342" y="610452"/>
                    <a:pt x="1270691" y="610452"/>
                  </a:cubicBezTo>
                  <a:lnTo>
                    <a:pt x="59012" y="610452"/>
                  </a:lnTo>
                  <a:cubicBezTo>
                    <a:pt x="43361" y="610452"/>
                    <a:pt x="28351" y="604235"/>
                    <a:pt x="17284" y="593168"/>
                  </a:cubicBezTo>
                  <a:cubicBezTo>
                    <a:pt x="6217" y="582101"/>
                    <a:pt x="0" y="567091"/>
                    <a:pt x="0" y="551440"/>
                  </a:cubicBezTo>
                  <a:lnTo>
                    <a:pt x="0" y="59012"/>
                  </a:lnTo>
                  <a:cubicBezTo>
                    <a:pt x="0" y="43361"/>
                    <a:pt x="6217" y="28351"/>
                    <a:pt x="17284" y="17284"/>
                  </a:cubicBezTo>
                  <a:cubicBezTo>
                    <a:pt x="28351" y="6217"/>
                    <a:pt x="43361" y="0"/>
                    <a:pt x="59012" y="0"/>
                  </a:cubicBezTo>
                  <a:close/>
                </a:path>
              </a:pathLst>
            </a:custGeom>
            <a:blipFill>
              <a:blip r:embed="rId3"/>
              <a:stretch>
                <a:fillRect l="-2617" r="-2617"/>
              </a:stretch>
            </a:blipFill>
            <a:ln cap="rnd">
              <a:noFill/>
              <a:prstDash val="solid"/>
              <a:round/>
            </a:ln>
          </p:spPr>
        </p:sp>
      </p:grpSp>
      <p:sp>
        <p:nvSpPr>
          <p:cNvPr id="6" name="TextBox 6"/>
          <p:cNvSpPr txBox="1"/>
          <p:nvPr/>
        </p:nvSpPr>
        <p:spPr>
          <a:xfrm>
            <a:off x="6562836" y="532776"/>
            <a:ext cx="5162327" cy="865558"/>
          </a:xfrm>
          <a:prstGeom prst="rect">
            <a:avLst/>
          </a:prstGeom>
        </p:spPr>
        <p:txBody>
          <a:bodyPr wrap="square" lIns="0" tIns="0" rIns="0" bIns="0" rtlCol="0" anchor="t">
            <a:spAutoFit/>
          </a:bodyPr>
          <a:lstStyle/>
          <a:p>
            <a:pPr algn="ctr">
              <a:lnSpc>
                <a:spcPts val="6599"/>
              </a:lnSpc>
              <a:spcBef>
                <a:spcPct val="0"/>
              </a:spcBef>
            </a:pPr>
            <a:r>
              <a:rPr lang="en-US" sz="5999" dirty="0">
                <a:solidFill>
                  <a:srgbClr val="000000"/>
                </a:solidFill>
                <a:latin typeface="TT Octosquares"/>
                <a:ea typeface="TT Octosquares"/>
                <a:cs typeface="TT Octosquares"/>
                <a:sym typeface="TT Octosquares"/>
              </a:rPr>
              <a:t>Fine Tuning</a:t>
            </a:r>
          </a:p>
        </p:txBody>
      </p:sp>
      <p:sp>
        <p:nvSpPr>
          <p:cNvPr id="7" name="TextBox 7"/>
          <p:cNvSpPr txBox="1"/>
          <p:nvPr/>
        </p:nvSpPr>
        <p:spPr>
          <a:xfrm>
            <a:off x="1545662" y="5919885"/>
            <a:ext cx="8063069" cy="638810"/>
          </a:xfrm>
          <a:prstGeom prst="rect">
            <a:avLst/>
          </a:prstGeom>
        </p:spPr>
        <p:txBody>
          <a:bodyPr lIns="0" tIns="0" rIns="0" bIns="0" rtlCol="0" anchor="t">
            <a:spAutoFit/>
          </a:bodyPr>
          <a:lstStyle/>
          <a:p>
            <a:pPr algn="l">
              <a:lnSpc>
                <a:spcPts val="2530"/>
              </a:lnSpc>
              <a:spcBef>
                <a:spcPct val="0"/>
              </a:spcBef>
            </a:pPr>
            <a:r>
              <a:rPr lang="en-US" sz="2300" dirty="0">
                <a:solidFill>
                  <a:srgbClr val="000000"/>
                </a:solidFill>
                <a:latin typeface="TT Norms"/>
                <a:ea typeface="TT Norms"/>
                <a:cs typeface="TT Norms"/>
                <a:sym typeface="TT Norms"/>
              </a:rPr>
              <a:t>Both models were fine-tuned with </a:t>
            </a:r>
            <a:r>
              <a:rPr lang="en-US" sz="2300" dirty="0" err="1">
                <a:solidFill>
                  <a:srgbClr val="000000"/>
                </a:solidFill>
                <a:latin typeface="TT Norms"/>
                <a:ea typeface="TT Norms"/>
                <a:cs typeface="TT Norms"/>
                <a:sym typeface="TT Norms"/>
              </a:rPr>
              <a:t>LoRA</a:t>
            </a:r>
            <a:r>
              <a:rPr lang="en-US" sz="2300" dirty="0">
                <a:solidFill>
                  <a:srgbClr val="000000"/>
                </a:solidFill>
                <a:latin typeface="TT Norms"/>
                <a:ea typeface="TT Norms"/>
                <a:cs typeface="TT Norms"/>
                <a:sym typeface="TT Norms"/>
              </a:rPr>
              <a:t>. We tested multiple ranks and found rank 8 to return best results.</a:t>
            </a:r>
          </a:p>
        </p:txBody>
      </p:sp>
      <p:sp>
        <p:nvSpPr>
          <p:cNvPr id="8" name="TextBox 8"/>
          <p:cNvSpPr txBox="1"/>
          <p:nvPr/>
        </p:nvSpPr>
        <p:spPr>
          <a:xfrm>
            <a:off x="1545662" y="5295900"/>
            <a:ext cx="3685206" cy="470535"/>
          </a:xfrm>
          <a:prstGeom prst="rect">
            <a:avLst/>
          </a:prstGeom>
        </p:spPr>
        <p:txBody>
          <a:bodyPr lIns="0" tIns="0" rIns="0" bIns="0" rtlCol="0" anchor="t">
            <a:spAutoFit/>
          </a:bodyPr>
          <a:lstStyle/>
          <a:p>
            <a:pPr algn="l">
              <a:lnSpc>
                <a:spcPts val="3629"/>
              </a:lnSpc>
            </a:pPr>
            <a:r>
              <a:rPr lang="en-US" sz="3299" dirty="0">
                <a:solidFill>
                  <a:srgbClr val="121417"/>
                </a:solidFill>
                <a:latin typeface="TT Octosquares"/>
                <a:ea typeface="TT Octosquares"/>
                <a:cs typeface="TT Octosquares"/>
                <a:sym typeface="TT Octosquares"/>
              </a:rPr>
              <a:t>PEFT with </a:t>
            </a:r>
            <a:r>
              <a:rPr lang="en-US" sz="3299" dirty="0" err="1">
                <a:solidFill>
                  <a:srgbClr val="121417"/>
                </a:solidFill>
                <a:latin typeface="TT Octosquares"/>
                <a:ea typeface="TT Octosquares"/>
                <a:cs typeface="TT Octosquares"/>
                <a:sym typeface="TT Octosquares"/>
              </a:rPr>
              <a:t>LoRA</a:t>
            </a:r>
            <a:endParaRPr lang="en-US" sz="3299" dirty="0">
              <a:solidFill>
                <a:srgbClr val="121417"/>
              </a:solidFill>
              <a:latin typeface="TT Octosquares"/>
              <a:ea typeface="TT Octosquares"/>
              <a:cs typeface="TT Octosquares"/>
              <a:sym typeface="TT Octosquares"/>
            </a:endParaRPr>
          </a:p>
        </p:txBody>
      </p:sp>
      <p:sp>
        <p:nvSpPr>
          <p:cNvPr id="9" name="TextBox 9"/>
          <p:cNvSpPr txBox="1"/>
          <p:nvPr/>
        </p:nvSpPr>
        <p:spPr>
          <a:xfrm>
            <a:off x="1545662" y="2267701"/>
            <a:ext cx="3159705" cy="470535"/>
          </a:xfrm>
          <a:prstGeom prst="rect">
            <a:avLst/>
          </a:prstGeom>
        </p:spPr>
        <p:txBody>
          <a:bodyPr lIns="0" tIns="0" rIns="0" bIns="0" rtlCol="0" anchor="t">
            <a:spAutoFit/>
          </a:bodyPr>
          <a:lstStyle/>
          <a:p>
            <a:pPr algn="l">
              <a:lnSpc>
                <a:spcPts val="3629"/>
              </a:lnSpc>
            </a:pPr>
            <a:r>
              <a:rPr lang="en-US" sz="3299" dirty="0">
                <a:solidFill>
                  <a:srgbClr val="121417"/>
                </a:solidFill>
                <a:latin typeface="TT Octosquares"/>
                <a:ea typeface="TT Octosquares"/>
                <a:cs typeface="TT Octosquares"/>
                <a:sym typeface="TT Octosquares"/>
              </a:rPr>
              <a:t>Quantization </a:t>
            </a:r>
          </a:p>
        </p:txBody>
      </p:sp>
      <p:sp>
        <p:nvSpPr>
          <p:cNvPr id="10" name="TextBox 10"/>
          <p:cNvSpPr txBox="1"/>
          <p:nvPr/>
        </p:nvSpPr>
        <p:spPr>
          <a:xfrm>
            <a:off x="1545662" y="3157336"/>
            <a:ext cx="9383175" cy="1267460"/>
          </a:xfrm>
          <a:prstGeom prst="rect">
            <a:avLst/>
          </a:prstGeom>
        </p:spPr>
        <p:txBody>
          <a:bodyPr lIns="0" tIns="0" rIns="0" bIns="0" rtlCol="0" anchor="t">
            <a:spAutoFit/>
          </a:bodyPr>
          <a:lstStyle/>
          <a:p>
            <a:pPr marL="0" lvl="0" indent="0" algn="l">
              <a:lnSpc>
                <a:spcPts val="2530"/>
              </a:lnSpc>
              <a:spcBef>
                <a:spcPct val="0"/>
              </a:spcBef>
            </a:pPr>
            <a:r>
              <a:rPr lang="en-US" sz="2300" u="none" strike="noStrike">
                <a:solidFill>
                  <a:srgbClr val="000000"/>
                </a:solidFill>
                <a:latin typeface="TT Norms"/>
                <a:ea typeface="TT Norms"/>
                <a:cs typeface="TT Norms"/>
                <a:sym typeface="TT Norms"/>
              </a:rPr>
              <a:t>We used the </a:t>
            </a:r>
            <a:r>
              <a:rPr lang="en-US" sz="2300" i="1" u="none" strike="noStrike">
                <a:solidFill>
                  <a:srgbClr val="000000"/>
                </a:solidFill>
                <a:latin typeface="TT Norms Italics"/>
                <a:ea typeface="TT Norms Italics"/>
                <a:cs typeface="TT Norms Italics"/>
                <a:sym typeface="TT Norms Italics"/>
              </a:rPr>
              <a:t>bitsandbytes </a:t>
            </a:r>
            <a:r>
              <a:rPr lang="en-US" sz="2300" u="none" strike="noStrike">
                <a:solidFill>
                  <a:srgbClr val="000000"/>
                </a:solidFill>
                <a:latin typeface="TT Norms"/>
                <a:ea typeface="TT Norms"/>
                <a:cs typeface="TT Norms"/>
                <a:sym typeface="TT Norms"/>
              </a:rPr>
              <a:t>library that provides quantization tools for LLMs through a lightweight Python wrapper around CUDA functions. When fine-tuning Llama, we compressed it by using a 4-bit normal-float quantization technique.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6" name="TextBox 6"/>
          <p:cNvSpPr txBox="1"/>
          <p:nvPr/>
        </p:nvSpPr>
        <p:spPr>
          <a:xfrm>
            <a:off x="5262618" y="495300"/>
            <a:ext cx="7762763" cy="865558"/>
          </a:xfrm>
          <a:prstGeom prst="rect">
            <a:avLst/>
          </a:prstGeom>
        </p:spPr>
        <p:txBody>
          <a:bodyPr wrap="square" lIns="0" tIns="0" rIns="0" bIns="0" rtlCol="0" anchor="t">
            <a:spAutoFit/>
          </a:bodyPr>
          <a:lstStyle/>
          <a:p>
            <a:pPr algn="ctr">
              <a:lnSpc>
                <a:spcPts val="6599"/>
              </a:lnSpc>
              <a:spcBef>
                <a:spcPct val="0"/>
              </a:spcBef>
            </a:pPr>
            <a:r>
              <a:rPr lang="en-US" sz="5999" dirty="0">
                <a:solidFill>
                  <a:srgbClr val="000000"/>
                </a:solidFill>
                <a:latin typeface="TT Octosquares"/>
                <a:ea typeface="TT Octosquares"/>
                <a:cs typeface="TT Octosquares"/>
                <a:sym typeface="TT Octosquares"/>
              </a:rPr>
              <a:t>Inference Example</a:t>
            </a:r>
          </a:p>
        </p:txBody>
      </p:sp>
      <p:pic>
        <p:nvPicPr>
          <p:cNvPr id="11" name="תמונה 10">
            <a:extLst>
              <a:ext uri="{FF2B5EF4-FFF2-40B4-BE49-F238E27FC236}">
                <a16:creationId xmlns:a16="http://schemas.microsoft.com/office/drawing/2014/main" id="{3D25B23E-C813-4D85-887A-324CF71E74C4}"/>
              </a:ext>
            </a:extLst>
          </p:cNvPr>
          <p:cNvPicPr>
            <a:picLocks noChangeAspect="1"/>
          </p:cNvPicPr>
          <p:nvPr/>
        </p:nvPicPr>
        <p:blipFill>
          <a:blip r:embed="rId2"/>
          <a:stretch>
            <a:fillRect/>
          </a:stretch>
        </p:blipFill>
        <p:spPr>
          <a:xfrm>
            <a:off x="554855" y="1582271"/>
            <a:ext cx="17178290" cy="8229600"/>
          </a:xfrm>
          <a:prstGeom prst="rect">
            <a:avLst/>
          </a:prstGeom>
        </p:spPr>
      </p:pic>
      <p:sp>
        <p:nvSpPr>
          <p:cNvPr id="12" name="מלבן 11">
            <a:extLst>
              <a:ext uri="{FF2B5EF4-FFF2-40B4-BE49-F238E27FC236}">
                <a16:creationId xmlns:a16="http://schemas.microsoft.com/office/drawing/2014/main" id="{F94E4CFF-62D2-416C-A316-70F0CE152A19}"/>
              </a:ext>
            </a:extLst>
          </p:cNvPr>
          <p:cNvSpPr/>
          <p:nvPr/>
        </p:nvSpPr>
        <p:spPr>
          <a:xfrm>
            <a:off x="620326" y="2095500"/>
            <a:ext cx="17047345" cy="5029200"/>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1" anchor="ctr"/>
          <a:lstStyle/>
          <a:p>
            <a:pPr algn="ctr"/>
            <a:endParaRPr lang="he-IL" dirty="0"/>
          </a:p>
        </p:txBody>
      </p:sp>
    </p:spTree>
    <p:extLst>
      <p:ext uri="{BB962C8B-B14F-4D97-AF65-F5344CB8AC3E}">
        <p14:creationId xmlns:p14="http://schemas.microsoft.com/office/powerpoint/2010/main" val="1852334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rot="1594151">
            <a:off x="-1886043" y="117735"/>
            <a:ext cx="5581835" cy="5470199"/>
          </a:xfrm>
          <a:custGeom>
            <a:avLst/>
            <a:gdLst/>
            <a:ahLst/>
            <a:cxnLst/>
            <a:rect l="l" t="t" r="r" b="b"/>
            <a:pathLst>
              <a:path w="5581835" h="5470199">
                <a:moveTo>
                  <a:pt x="0" y="0"/>
                </a:moveTo>
                <a:lnTo>
                  <a:pt x="5581836" y="0"/>
                </a:lnTo>
                <a:lnTo>
                  <a:pt x="5581836" y="5470198"/>
                </a:lnTo>
                <a:lnTo>
                  <a:pt x="0" y="5470198"/>
                </a:lnTo>
                <a:lnTo>
                  <a:pt x="0" y="0"/>
                </a:lnTo>
                <a:close/>
              </a:path>
            </a:pathLst>
          </a:custGeom>
          <a:blipFill>
            <a:blip r:embed="rId2">
              <a:alphaModFix amt="70000"/>
            </a:blip>
            <a:stretch>
              <a:fillRect/>
            </a:stretch>
          </a:blipFill>
        </p:spPr>
      </p:sp>
      <p:sp>
        <p:nvSpPr>
          <p:cNvPr id="3" name="TextBox 3"/>
          <p:cNvSpPr txBox="1"/>
          <p:nvPr/>
        </p:nvSpPr>
        <p:spPr>
          <a:xfrm>
            <a:off x="1583871" y="2110186"/>
            <a:ext cx="7916886" cy="866775"/>
          </a:xfrm>
          <a:prstGeom prst="rect">
            <a:avLst/>
          </a:prstGeom>
        </p:spPr>
        <p:txBody>
          <a:bodyPr lIns="0" tIns="0" rIns="0" bIns="0" rtlCol="0" anchor="t">
            <a:spAutoFit/>
          </a:bodyPr>
          <a:lstStyle/>
          <a:p>
            <a:pPr algn="l">
              <a:lnSpc>
                <a:spcPts val="6600"/>
              </a:lnSpc>
            </a:pPr>
            <a:r>
              <a:rPr lang="en-US" sz="6000" dirty="0">
                <a:solidFill>
                  <a:srgbClr val="121417"/>
                </a:solidFill>
                <a:latin typeface="TT Octosquares"/>
                <a:ea typeface="TT Octosquares"/>
                <a:cs typeface="TT Octosquares"/>
                <a:sym typeface="TT Octosquares"/>
              </a:rPr>
              <a:t>Evaluation Metrics</a:t>
            </a:r>
          </a:p>
        </p:txBody>
      </p:sp>
      <p:sp>
        <p:nvSpPr>
          <p:cNvPr id="4" name="Freeform 4"/>
          <p:cNvSpPr/>
          <p:nvPr/>
        </p:nvSpPr>
        <p:spPr>
          <a:xfrm flipV="1">
            <a:off x="904875" y="6258628"/>
            <a:ext cx="3827887" cy="2999672"/>
          </a:xfrm>
          <a:custGeom>
            <a:avLst/>
            <a:gdLst/>
            <a:ahLst/>
            <a:cxnLst/>
            <a:rect l="l" t="t" r="r" b="b"/>
            <a:pathLst>
              <a:path w="3827887" h="2999672">
                <a:moveTo>
                  <a:pt x="0" y="2999672"/>
                </a:moveTo>
                <a:lnTo>
                  <a:pt x="3827887" y="2999672"/>
                </a:lnTo>
                <a:lnTo>
                  <a:pt x="3827887" y="0"/>
                </a:lnTo>
                <a:lnTo>
                  <a:pt x="0" y="0"/>
                </a:lnTo>
                <a:lnTo>
                  <a:pt x="0" y="29996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3515340">
            <a:off x="10311980" y="6434973"/>
            <a:ext cx="4121685" cy="5049538"/>
          </a:xfrm>
          <a:custGeom>
            <a:avLst/>
            <a:gdLst/>
            <a:ahLst/>
            <a:cxnLst/>
            <a:rect l="l" t="t" r="r" b="b"/>
            <a:pathLst>
              <a:path w="4121685" h="5049538">
                <a:moveTo>
                  <a:pt x="0" y="0"/>
                </a:moveTo>
                <a:lnTo>
                  <a:pt x="4121685" y="0"/>
                </a:lnTo>
                <a:lnTo>
                  <a:pt x="4121685" y="5049537"/>
                </a:lnTo>
                <a:lnTo>
                  <a:pt x="0" y="5049537"/>
                </a:lnTo>
                <a:lnTo>
                  <a:pt x="0" y="0"/>
                </a:lnTo>
                <a:close/>
              </a:path>
            </a:pathLst>
          </a:custGeom>
          <a:blipFill>
            <a:blip r:embed="rId5"/>
            <a:stretch>
              <a:fillRect/>
            </a:stretch>
          </a:blipFill>
        </p:spPr>
      </p:sp>
      <p:sp>
        <p:nvSpPr>
          <p:cNvPr id="6" name="Freeform 6"/>
          <p:cNvSpPr/>
          <p:nvPr/>
        </p:nvSpPr>
        <p:spPr>
          <a:xfrm flipH="1" flipV="1">
            <a:off x="13555238" y="6258628"/>
            <a:ext cx="3827887" cy="2999672"/>
          </a:xfrm>
          <a:custGeom>
            <a:avLst/>
            <a:gdLst/>
            <a:ahLst/>
            <a:cxnLst/>
            <a:rect l="l" t="t" r="r" b="b"/>
            <a:pathLst>
              <a:path w="3827887" h="2999672">
                <a:moveTo>
                  <a:pt x="3827887" y="2999672"/>
                </a:moveTo>
                <a:lnTo>
                  <a:pt x="0" y="2999672"/>
                </a:lnTo>
                <a:lnTo>
                  <a:pt x="0" y="0"/>
                </a:lnTo>
                <a:lnTo>
                  <a:pt x="3827887" y="0"/>
                </a:lnTo>
                <a:lnTo>
                  <a:pt x="3827887" y="2999672"/>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1583871" y="3186511"/>
            <a:ext cx="4829702" cy="5487020"/>
            <a:chOff x="0" y="0"/>
            <a:chExt cx="1272020" cy="1445141"/>
          </a:xfrm>
        </p:grpSpPr>
        <p:sp>
          <p:nvSpPr>
            <p:cNvPr id="8" name="Freeform 8"/>
            <p:cNvSpPr/>
            <p:nvPr/>
          </p:nvSpPr>
          <p:spPr>
            <a:xfrm>
              <a:off x="0" y="0"/>
              <a:ext cx="1272020" cy="1445141"/>
            </a:xfrm>
            <a:custGeom>
              <a:avLst/>
              <a:gdLst/>
              <a:ahLst/>
              <a:cxnLst/>
              <a:rect l="l" t="t" r="r" b="b"/>
              <a:pathLst>
                <a:path w="1272020" h="1445141">
                  <a:moveTo>
                    <a:pt x="80149" y="0"/>
                  </a:moveTo>
                  <a:lnTo>
                    <a:pt x="1191871" y="0"/>
                  </a:lnTo>
                  <a:cubicBezTo>
                    <a:pt x="1213128" y="0"/>
                    <a:pt x="1233514" y="8444"/>
                    <a:pt x="1248545" y="23475"/>
                  </a:cubicBezTo>
                  <a:cubicBezTo>
                    <a:pt x="1263576" y="38506"/>
                    <a:pt x="1272020" y="58892"/>
                    <a:pt x="1272020" y="80149"/>
                  </a:cubicBezTo>
                  <a:lnTo>
                    <a:pt x="1272020" y="1364992"/>
                  </a:lnTo>
                  <a:cubicBezTo>
                    <a:pt x="1272020" y="1409257"/>
                    <a:pt x="1236136" y="1445141"/>
                    <a:pt x="1191871" y="1445141"/>
                  </a:cubicBezTo>
                  <a:lnTo>
                    <a:pt x="80149" y="1445141"/>
                  </a:lnTo>
                  <a:cubicBezTo>
                    <a:pt x="35884" y="1445141"/>
                    <a:pt x="0" y="1409257"/>
                    <a:pt x="0" y="1364992"/>
                  </a:cubicBezTo>
                  <a:lnTo>
                    <a:pt x="0" y="80149"/>
                  </a:lnTo>
                  <a:cubicBezTo>
                    <a:pt x="0" y="35884"/>
                    <a:pt x="35884" y="0"/>
                    <a:pt x="80149" y="0"/>
                  </a:cubicBezTo>
                  <a:close/>
                </a:path>
              </a:pathLst>
            </a:custGeom>
            <a:gradFill rotWithShape="1">
              <a:gsLst>
                <a:gs pos="0">
                  <a:srgbClr val="E5E5E5">
                    <a:alpha val="7500"/>
                  </a:srgbClr>
                </a:gs>
                <a:gs pos="100000">
                  <a:srgbClr val="953DC3">
                    <a:alpha val="7500"/>
                  </a:srgbClr>
                </a:gs>
              </a:gsLst>
              <a:lin ang="2700000"/>
            </a:gradFill>
            <a:ln w="38100" cap="rnd">
              <a:solidFill>
                <a:srgbClr val="953DC3"/>
              </a:solidFill>
              <a:prstDash val="solid"/>
              <a:round/>
            </a:ln>
          </p:spPr>
        </p:sp>
        <p:sp>
          <p:nvSpPr>
            <p:cNvPr id="9" name="TextBox 9"/>
            <p:cNvSpPr txBox="1"/>
            <p:nvPr/>
          </p:nvSpPr>
          <p:spPr>
            <a:xfrm>
              <a:off x="0" y="9525"/>
              <a:ext cx="1272020" cy="1435616"/>
            </a:xfrm>
            <a:prstGeom prst="rect">
              <a:avLst/>
            </a:prstGeom>
          </p:spPr>
          <p:txBody>
            <a:bodyPr lIns="50800" tIns="50800" rIns="50800" bIns="50800" rtlCol="0" anchor="ctr"/>
            <a:lstStyle/>
            <a:p>
              <a:pPr algn="ctr">
                <a:lnSpc>
                  <a:spcPts val="2200"/>
                </a:lnSpc>
              </a:pPr>
              <a:endParaRPr/>
            </a:p>
          </p:txBody>
        </p:sp>
      </p:grpSp>
      <p:grpSp>
        <p:nvGrpSpPr>
          <p:cNvPr id="10" name="Group 10"/>
          <p:cNvGrpSpPr/>
          <p:nvPr/>
        </p:nvGrpSpPr>
        <p:grpSpPr>
          <a:xfrm>
            <a:off x="6729149" y="3186511"/>
            <a:ext cx="4829702" cy="5487020"/>
            <a:chOff x="0" y="0"/>
            <a:chExt cx="1272020" cy="1445141"/>
          </a:xfrm>
        </p:grpSpPr>
        <p:sp>
          <p:nvSpPr>
            <p:cNvPr id="11" name="Freeform 11"/>
            <p:cNvSpPr/>
            <p:nvPr/>
          </p:nvSpPr>
          <p:spPr>
            <a:xfrm>
              <a:off x="0" y="0"/>
              <a:ext cx="1272020" cy="1445141"/>
            </a:xfrm>
            <a:custGeom>
              <a:avLst/>
              <a:gdLst/>
              <a:ahLst/>
              <a:cxnLst/>
              <a:rect l="l" t="t" r="r" b="b"/>
              <a:pathLst>
                <a:path w="1272020" h="1445141">
                  <a:moveTo>
                    <a:pt x="80149" y="0"/>
                  </a:moveTo>
                  <a:lnTo>
                    <a:pt x="1191871" y="0"/>
                  </a:lnTo>
                  <a:cubicBezTo>
                    <a:pt x="1213128" y="0"/>
                    <a:pt x="1233514" y="8444"/>
                    <a:pt x="1248545" y="23475"/>
                  </a:cubicBezTo>
                  <a:cubicBezTo>
                    <a:pt x="1263576" y="38506"/>
                    <a:pt x="1272020" y="58892"/>
                    <a:pt x="1272020" y="80149"/>
                  </a:cubicBezTo>
                  <a:lnTo>
                    <a:pt x="1272020" y="1364992"/>
                  </a:lnTo>
                  <a:cubicBezTo>
                    <a:pt x="1272020" y="1409257"/>
                    <a:pt x="1236136" y="1445141"/>
                    <a:pt x="1191871" y="1445141"/>
                  </a:cubicBezTo>
                  <a:lnTo>
                    <a:pt x="80149" y="1445141"/>
                  </a:lnTo>
                  <a:cubicBezTo>
                    <a:pt x="35884" y="1445141"/>
                    <a:pt x="0" y="1409257"/>
                    <a:pt x="0" y="1364992"/>
                  </a:cubicBezTo>
                  <a:lnTo>
                    <a:pt x="0" y="80149"/>
                  </a:lnTo>
                  <a:cubicBezTo>
                    <a:pt x="0" y="35884"/>
                    <a:pt x="35884" y="0"/>
                    <a:pt x="80149" y="0"/>
                  </a:cubicBezTo>
                  <a:close/>
                </a:path>
              </a:pathLst>
            </a:custGeom>
            <a:gradFill rotWithShape="1">
              <a:gsLst>
                <a:gs pos="0">
                  <a:srgbClr val="E5E5E5">
                    <a:alpha val="7500"/>
                  </a:srgbClr>
                </a:gs>
                <a:gs pos="100000">
                  <a:srgbClr val="953DC3">
                    <a:alpha val="7500"/>
                  </a:srgbClr>
                </a:gs>
              </a:gsLst>
              <a:lin ang="2700000"/>
            </a:gradFill>
            <a:ln w="38100" cap="rnd">
              <a:solidFill>
                <a:srgbClr val="953DC3"/>
              </a:solidFill>
              <a:prstDash val="solid"/>
              <a:round/>
            </a:ln>
          </p:spPr>
        </p:sp>
        <p:sp>
          <p:nvSpPr>
            <p:cNvPr id="12" name="TextBox 12"/>
            <p:cNvSpPr txBox="1"/>
            <p:nvPr/>
          </p:nvSpPr>
          <p:spPr>
            <a:xfrm>
              <a:off x="0" y="9525"/>
              <a:ext cx="1272020" cy="1435616"/>
            </a:xfrm>
            <a:prstGeom prst="rect">
              <a:avLst/>
            </a:prstGeom>
          </p:spPr>
          <p:txBody>
            <a:bodyPr lIns="50800" tIns="50800" rIns="50800" bIns="50800" rtlCol="0" anchor="ctr"/>
            <a:lstStyle/>
            <a:p>
              <a:pPr marL="0" lvl="0" indent="0" algn="ctr">
                <a:lnSpc>
                  <a:spcPts val="2200"/>
                </a:lnSpc>
                <a:spcBef>
                  <a:spcPct val="0"/>
                </a:spcBef>
              </a:pPr>
              <a:endParaRPr/>
            </a:p>
          </p:txBody>
        </p:sp>
      </p:grpSp>
      <p:grpSp>
        <p:nvGrpSpPr>
          <p:cNvPr id="13" name="Group 13"/>
          <p:cNvGrpSpPr/>
          <p:nvPr/>
        </p:nvGrpSpPr>
        <p:grpSpPr>
          <a:xfrm>
            <a:off x="11874427" y="3186511"/>
            <a:ext cx="4829702" cy="5487020"/>
            <a:chOff x="0" y="0"/>
            <a:chExt cx="1272020" cy="1445141"/>
          </a:xfrm>
        </p:grpSpPr>
        <p:sp>
          <p:nvSpPr>
            <p:cNvPr id="14" name="Freeform 14"/>
            <p:cNvSpPr/>
            <p:nvPr/>
          </p:nvSpPr>
          <p:spPr>
            <a:xfrm>
              <a:off x="0" y="0"/>
              <a:ext cx="1272020" cy="1445141"/>
            </a:xfrm>
            <a:custGeom>
              <a:avLst/>
              <a:gdLst/>
              <a:ahLst/>
              <a:cxnLst/>
              <a:rect l="l" t="t" r="r" b="b"/>
              <a:pathLst>
                <a:path w="1272020" h="1445141">
                  <a:moveTo>
                    <a:pt x="80149" y="0"/>
                  </a:moveTo>
                  <a:lnTo>
                    <a:pt x="1191871" y="0"/>
                  </a:lnTo>
                  <a:cubicBezTo>
                    <a:pt x="1213128" y="0"/>
                    <a:pt x="1233514" y="8444"/>
                    <a:pt x="1248545" y="23475"/>
                  </a:cubicBezTo>
                  <a:cubicBezTo>
                    <a:pt x="1263576" y="38506"/>
                    <a:pt x="1272020" y="58892"/>
                    <a:pt x="1272020" y="80149"/>
                  </a:cubicBezTo>
                  <a:lnTo>
                    <a:pt x="1272020" y="1364992"/>
                  </a:lnTo>
                  <a:cubicBezTo>
                    <a:pt x="1272020" y="1409257"/>
                    <a:pt x="1236136" y="1445141"/>
                    <a:pt x="1191871" y="1445141"/>
                  </a:cubicBezTo>
                  <a:lnTo>
                    <a:pt x="80149" y="1445141"/>
                  </a:lnTo>
                  <a:cubicBezTo>
                    <a:pt x="35884" y="1445141"/>
                    <a:pt x="0" y="1409257"/>
                    <a:pt x="0" y="1364992"/>
                  </a:cubicBezTo>
                  <a:lnTo>
                    <a:pt x="0" y="80149"/>
                  </a:lnTo>
                  <a:cubicBezTo>
                    <a:pt x="0" y="35884"/>
                    <a:pt x="35884" y="0"/>
                    <a:pt x="80149" y="0"/>
                  </a:cubicBezTo>
                  <a:close/>
                </a:path>
              </a:pathLst>
            </a:custGeom>
            <a:gradFill rotWithShape="1">
              <a:gsLst>
                <a:gs pos="0">
                  <a:srgbClr val="E5E5E5">
                    <a:alpha val="7500"/>
                  </a:srgbClr>
                </a:gs>
                <a:gs pos="100000">
                  <a:srgbClr val="953DC3">
                    <a:alpha val="7500"/>
                  </a:srgbClr>
                </a:gs>
              </a:gsLst>
              <a:lin ang="2700000"/>
            </a:gradFill>
            <a:ln w="38100" cap="rnd">
              <a:solidFill>
                <a:srgbClr val="953DC3"/>
              </a:solidFill>
              <a:prstDash val="solid"/>
              <a:round/>
            </a:ln>
          </p:spPr>
        </p:sp>
        <p:sp>
          <p:nvSpPr>
            <p:cNvPr id="15" name="TextBox 15"/>
            <p:cNvSpPr txBox="1"/>
            <p:nvPr/>
          </p:nvSpPr>
          <p:spPr>
            <a:xfrm>
              <a:off x="0" y="9525"/>
              <a:ext cx="1272020" cy="1435616"/>
            </a:xfrm>
            <a:prstGeom prst="rect">
              <a:avLst/>
            </a:prstGeom>
          </p:spPr>
          <p:txBody>
            <a:bodyPr lIns="50800" tIns="50800" rIns="50800" bIns="50800" rtlCol="0" anchor="ctr"/>
            <a:lstStyle/>
            <a:p>
              <a:pPr marL="0" lvl="0" indent="0" algn="ctr">
                <a:lnSpc>
                  <a:spcPts val="2200"/>
                </a:lnSpc>
                <a:spcBef>
                  <a:spcPct val="0"/>
                </a:spcBef>
              </a:pPr>
              <a:endParaRPr/>
            </a:p>
          </p:txBody>
        </p:sp>
      </p:grpSp>
      <p:sp>
        <p:nvSpPr>
          <p:cNvPr id="16" name="Freeform 16"/>
          <p:cNvSpPr/>
          <p:nvPr/>
        </p:nvSpPr>
        <p:spPr>
          <a:xfrm rot="4178243">
            <a:off x="3022892" y="3678756"/>
            <a:ext cx="1951661" cy="1916177"/>
          </a:xfrm>
          <a:custGeom>
            <a:avLst/>
            <a:gdLst/>
            <a:ahLst/>
            <a:cxnLst/>
            <a:rect l="l" t="t" r="r" b="b"/>
            <a:pathLst>
              <a:path w="1951661" h="1916177">
                <a:moveTo>
                  <a:pt x="0" y="0"/>
                </a:moveTo>
                <a:lnTo>
                  <a:pt x="1951661" y="0"/>
                </a:lnTo>
                <a:lnTo>
                  <a:pt x="1951661" y="1916177"/>
                </a:lnTo>
                <a:lnTo>
                  <a:pt x="0" y="19161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rot="4178243">
            <a:off x="8168169" y="3678756"/>
            <a:ext cx="1951661" cy="1916177"/>
          </a:xfrm>
          <a:custGeom>
            <a:avLst/>
            <a:gdLst/>
            <a:ahLst/>
            <a:cxnLst/>
            <a:rect l="l" t="t" r="r" b="b"/>
            <a:pathLst>
              <a:path w="1951661" h="1916177">
                <a:moveTo>
                  <a:pt x="0" y="0"/>
                </a:moveTo>
                <a:lnTo>
                  <a:pt x="1951662" y="0"/>
                </a:lnTo>
                <a:lnTo>
                  <a:pt x="1951662" y="1916177"/>
                </a:lnTo>
                <a:lnTo>
                  <a:pt x="0" y="19161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Freeform 18"/>
          <p:cNvSpPr/>
          <p:nvPr/>
        </p:nvSpPr>
        <p:spPr>
          <a:xfrm rot="4178243">
            <a:off x="13313447" y="3678756"/>
            <a:ext cx="1951661" cy="1916177"/>
          </a:xfrm>
          <a:custGeom>
            <a:avLst/>
            <a:gdLst/>
            <a:ahLst/>
            <a:cxnLst/>
            <a:rect l="l" t="t" r="r" b="b"/>
            <a:pathLst>
              <a:path w="1951661" h="1916177">
                <a:moveTo>
                  <a:pt x="0" y="0"/>
                </a:moveTo>
                <a:lnTo>
                  <a:pt x="1951661" y="0"/>
                </a:lnTo>
                <a:lnTo>
                  <a:pt x="1951661" y="1916177"/>
                </a:lnTo>
                <a:lnTo>
                  <a:pt x="0" y="19161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Freeform 19"/>
          <p:cNvSpPr/>
          <p:nvPr/>
        </p:nvSpPr>
        <p:spPr>
          <a:xfrm>
            <a:off x="3641965" y="4280087"/>
            <a:ext cx="713516" cy="713516"/>
          </a:xfrm>
          <a:custGeom>
            <a:avLst/>
            <a:gdLst/>
            <a:ahLst/>
            <a:cxnLst/>
            <a:rect l="l" t="t" r="r" b="b"/>
            <a:pathLst>
              <a:path w="713516" h="713516">
                <a:moveTo>
                  <a:pt x="0" y="0"/>
                </a:moveTo>
                <a:lnTo>
                  <a:pt x="713515" y="0"/>
                </a:lnTo>
                <a:lnTo>
                  <a:pt x="713515" y="713515"/>
                </a:lnTo>
                <a:lnTo>
                  <a:pt x="0" y="71351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0" name="Freeform 20"/>
          <p:cNvSpPr/>
          <p:nvPr/>
        </p:nvSpPr>
        <p:spPr>
          <a:xfrm>
            <a:off x="8787242" y="4280087"/>
            <a:ext cx="713516" cy="713516"/>
          </a:xfrm>
          <a:custGeom>
            <a:avLst/>
            <a:gdLst/>
            <a:ahLst/>
            <a:cxnLst/>
            <a:rect l="l" t="t" r="r" b="b"/>
            <a:pathLst>
              <a:path w="713516" h="713516">
                <a:moveTo>
                  <a:pt x="0" y="0"/>
                </a:moveTo>
                <a:lnTo>
                  <a:pt x="713516" y="0"/>
                </a:lnTo>
                <a:lnTo>
                  <a:pt x="713516" y="713515"/>
                </a:lnTo>
                <a:lnTo>
                  <a:pt x="0" y="71351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1" name="Freeform 21"/>
          <p:cNvSpPr/>
          <p:nvPr/>
        </p:nvSpPr>
        <p:spPr>
          <a:xfrm>
            <a:off x="13932520" y="4280087"/>
            <a:ext cx="713516" cy="713516"/>
          </a:xfrm>
          <a:custGeom>
            <a:avLst/>
            <a:gdLst/>
            <a:ahLst/>
            <a:cxnLst/>
            <a:rect l="l" t="t" r="r" b="b"/>
            <a:pathLst>
              <a:path w="713516" h="713516">
                <a:moveTo>
                  <a:pt x="0" y="0"/>
                </a:moveTo>
                <a:lnTo>
                  <a:pt x="713515" y="0"/>
                </a:lnTo>
                <a:lnTo>
                  <a:pt x="713515" y="713515"/>
                </a:lnTo>
                <a:lnTo>
                  <a:pt x="0" y="71351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2" name="Freeform 22"/>
          <p:cNvSpPr/>
          <p:nvPr/>
        </p:nvSpPr>
        <p:spPr>
          <a:xfrm rot="-10800000" flipH="1">
            <a:off x="11931577" y="1028700"/>
            <a:ext cx="5899848" cy="858160"/>
          </a:xfrm>
          <a:custGeom>
            <a:avLst/>
            <a:gdLst/>
            <a:ahLst/>
            <a:cxnLst/>
            <a:rect l="l" t="t" r="r" b="b"/>
            <a:pathLst>
              <a:path w="5899848" h="858160">
                <a:moveTo>
                  <a:pt x="5899847" y="0"/>
                </a:moveTo>
                <a:lnTo>
                  <a:pt x="0" y="0"/>
                </a:lnTo>
                <a:lnTo>
                  <a:pt x="0" y="858160"/>
                </a:lnTo>
                <a:lnTo>
                  <a:pt x="5899847" y="858160"/>
                </a:lnTo>
                <a:lnTo>
                  <a:pt x="5899847"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3" name="TextBox 23"/>
          <p:cNvSpPr txBox="1"/>
          <p:nvPr/>
        </p:nvSpPr>
        <p:spPr>
          <a:xfrm>
            <a:off x="2178551" y="5913646"/>
            <a:ext cx="3640343" cy="428625"/>
          </a:xfrm>
          <a:prstGeom prst="rect">
            <a:avLst/>
          </a:prstGeom>
        </p:spPr>
        <p:txBody>
          <a:bodyPr lIns="0" tIns="0" rIns="0" bIns="0" rtlCol="0" anchor="t">
            <a:spAutoFit/>
          </a:bodyPr>
          <a:lstStyle/>
          <a:p>
            <a:pPr algn="ctr">
              <a:lnSpc>
                <a:spcPts val="3300"/>
              </a:lnSpc>
            </a:pPr>
            <a:r>
              <a:rPr lang="en-US" sz="3000" dirty="0">
                <a:solidFill>
                  <a:srgbClr val="121417"/>
                </a:solidFill>
                <a:latin typeface="TT Octosquares"/>
                <a:ea typeface="TT Octosquares"/>
                <a:cs typeface="TT Octosquares"/>
                <a:sym typeface="TT Octosquares"/>
              </a:rPr>
              <a:t>ROUGE-Recall</a:t>
            </a:r>
          </a:p>
        </p:txBody>
      </p:sp>
      <p:sp>
        <p:nvSpPr>
          <p:cNvPr id="24" name="TextBox 24"/>
          <p:cNvSpPr txBox="1"/>
          <p:nvPr/>
        </p:nvSpPr>
        <p:spPr>
          <a:xfrm>
            <a:off x="7323828" y="5913646"/>
            <a:ext cx="3640343" cy="428625"/>
          </a:xfrm>
          <a:prstGeom prst="rect">
            <a:avLst/>
          </a:prstGeom>
        </p:spPr>
        <p:txBody>
          <a:bodyPr lIns="0" tIns="0" rIns="0" bIns="0" rtlCol="0" anchor="t">
            <a:spAutoFit/>
          </a:bodyPr>
          <a:lstStyle/>
          <a:p>
            <a:pPr algn="ctr">
              <a:lnSpc>
                <a:spcPts val="3300"/>
              </a:lnSpc>
            </a:pPr>
            <a:r>
              <a:rPr lang="en-US" sz="3000" dirty="0">
                <a:solidFill>
                  <a:srgbClr val="121417"/>
                </a:solidFill>
                <a:latin typeface="TT Octosquares"/>
                <a:ea typeface="TT Octosquares"/>
                <a:cs typeface="TT Octosquares"/>
                <a:sym typeface="TT Octosquares"/>
              </a:rPr>
              <a:t>ROUGE-1 F1</a:t>
            </a:r>
          </a:p>
        </p:txBody>
      </p:sp>
      <p:sp>
        <p:nvSpPr>
          <p:cNvPr id="25" name="TextBox 25"/>
          <p:cNvSpPr txBox="1"/>
          <p:nvPr/>
        </p:nvSpPr>
        <p:spPr>
          <a:xfrm>
            <a:off x="12469106" y="5913646"/>
            <a:ext cx="3640343" cy="428625"/>
          </a:xfrm>
          <a:prstGeom prst="rect">
            <a:avLst/>
          </a:prstGeom>
        </p:spPr>
        <p:txBody>
          <a:bodyPr lIns="0" tIns="0" rIns="0" bIns="0" rtlCol="0" anchor="t">
            <a:spAutoFit/>
          </a:bodyPr>
          <a:lstStyle/>
          <a:p>
            <a:pPr algn="ctr">
              <a:lnSpc>
                <a:spcPts val="3300"/>
              </a:lnSpc>
            </a:pPr>
            <a:r>
              <a:rPr lang="en-US" sz="3000" dirty="0">
                <a:solidFill>
                  <a:srgbClr val="121417"/>
                </a:solidFill>
                <a:latin typeface="TT Octosquares"/>
                <a:ea typeface="TT Octosquares"/>
                <a:cs typeface="TT Octosquares"/>
                <a:sym typeface="TT Octosquares"/>
              </a:rPr>
              <a:t>ROUGE-2 F1</a:t>
            </a:r>
          </a:p>
        </p:txBody>
      </p:sp>
      <p:sp>
        <p:nvSpPr>
          <p:cNvPr id="26" name="TextBox 26"/>
          <p:cNvSpPr txBox="1"/>
          <p:nvPr/>
        </p:nvSpPr>
        <p:spPr>
          <a:xfrm>
            <a:off x="1785328" y="6499784"/>
            <a:ext cx="4445261" cy="1758950"/>
          </a:xfrm>
          <a:prstGeom prst="rect">
            <a:avLst/>
          </a:prstGeom>
        </p:spPr>
        <p:txBody>
          <a:bodyPr lIns="0" tIns="0" rIns="0" bIns="0" rtlCol="0" anchor="t">
            <a:spAutoFit/>
          </a:bodyPr>
          <a:lstStyle/>
          <a:p>
            <a:pPr algn="ctr">
              <a:lnSpc>
                <a:spcPts val="2800"/>
              </a:lnSpc>
            </a:pPr>
            <a:r>
              <a:rPr lang="en-US" sz="2000">
                <a:solidFill>
                  <a:srgbClr val="121417"/>
                </a:solidFill>
                <a:latin typeface="TT Norms"/>
                <a:ea typeface="TT Norms"/>
                <a:cs typeface="TT Norms"/>
                <a:sym typeface="TT Norms"/>
              </a:rPr>
              <a:t>Measures how many words from the correct answer appear in the model’s prediction. This metric is not penalized when the prediction is more detailed than the correct answer.</a:t>
            </a:r>
          </a:p>
        </p:txBody>
      </p:sp>
      <p:sp>
        <p:nvSpPr>
          <p:cNvPr id="27" name="TextBox 27"/>
          <p:cNvSpPr txBox="1"/>
          <p:nvPr/>
        </p:nvSpPr>
        <p:spPr>
          <a:xfrm>
            <a:off x="6856374" y="6499784"/>
            <a:ext cx="4575252" cy="2141612"/>
          </a:xfrm>
          <a:prstGeom prst="rect">
            <a:avLst/>
          </a:prstGeom>
        </p:spPr>
        <p:txBody>
          <a:bodyPr lIns="0" tIns="0" rIns="0" bIns="0" rtlCol="0" anchor="t">
            <a:spAutoFit/>
          </a:bodyPr>
          <a:lstStyle/>
          <a:p>
            <a:pPr algn="ctr">
              <a:lnSpc>
                <a:spcPts val="2800"/>
              </a:lnSpc>
            </a:pPr>
            <a:r>
              <a:rPr lang="en-US" sz="2000" dirty="0">
                <a:solidFill>
                  <a:srgbClr val="121417"/>
                </a:solidFill>
                <a:latin typeface="TT Norms"/>
                <a:ea typeface="TT Norms"/>
                <a:cs typeface="TT Norms"/>
                <a:sym typeface="TT Norms"/>
              </a:rPr>
              <a:t>Measures the overlap of words between the correct answer and the guess. I.e., how many words from the correct answer appear in the prediction, and how many words in the prediction are not in the correct answer</a:t>
            </a:r>
          </a:p>
        </p:txBody>
      </p:sp>
      <p:sp>
        <p:nvSpPr>
          <p:cNvPr id="28" name="TextBox 28"/>
          <p:cNvSpPr txBox="1"/>
          <p:nvPr/>
        </p:nvSpPr>
        <p:spPr>
          <a:xfrm>
            <a:off x="12223665" y="6499784"/>
            <a:ext cx="4131225" cy="1054100"/>
          </a:xfrm>
          <a:prstGeom prst="rect">
            <a:avLst/>
          </a:prstGeom>
        </p:spPr>
        <p:txBody>
          <a:bodyPr lIns="0" tIns="0" rIns="0" bIns="0" rtlCol="0" anchor="t">
            <a:spAutoFit/>
          </a:bodyPr>
          <a:lstStyle/>
          <a:p>
            <a:pPr algn="ctr">
              <a:lnSpc>
                <a:spcPts val="2800"/>
              </a:lnSpc>
            </a:pPr>
            <a:r>
              <a:rPr lang="en-US" sz="2000">
                <a:solidFill>
                  <a:srgbClr val="121417"/>
                </a:solidFill>
                <a:latin typeface="TT Norms"/>
                <a:ea typeface="TT Norms"/>
                <a:cs typeface="TT Norms"/>
                <a:sym typeface="TT Norms"/>
              </a:rPr>
              <a:t>Measures the overlap of bigrams (pairs of words) between the correct answer and the guess.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3" name="TextBox 3"/>
          <p:cNvSpPr txBox="1"/>
          <p:nvPr/>
        </p:nvSpPr>
        <p:spPr>
          <a:xfrm>
            <a:off x="7611362" y="749605"/>
            <a:ext cx="3065274" cy="866775"/>
          </a:xfrm>
          <a:prstGeom prst="rect">
            <a:avLst/>
          </a:prstGeom>
        </p:spPr>
        <p:txBody>
          <a:bodyPr lIns="0" tIns="0" rIns="0" bIns="0" rtlCol="0" anchor="t">
            <a:spAutoFit/>
          </a:bodyPr>
          <a:lstStyle/>
          <a:p>
            <a:pPr algn="ctr">
              <a:lnSpc>
                <a:spcPts val="6600"/>
              </a:lnSpc>
            </a:pPr>
            <a:r>
              <a:rPr lang="en-US" sz="6000" dirty="0">
                <a:solidFill>
                  <a:srgbClr val="121417"/>
                </a:solidFill>
                <a:latin typeface="TT Octosquares"/>
                <a:ea typeface="TT Octosquares"/>
                <a:cs typeface="TT Octosquares"/>
                <a:sym typeface="TT Octosquares"/>
              </a:rPr>
              <a:t>Results</a:t>
            </a:r>
          </a:p>
        </p:txBody>
      </p:sp>
      <p:sp>
        <p:nvSpPr>
          <p:cNvPr id="4" name="TextBox 4"/>
          <p:cNvSpPr txBox="1"/>
          <p:nvPr/>
        </p:nvSpPr>
        <p:spPr>
          <a:xfrm>
            <a:off x="7154205" y="1853847"/>
            <a:ext cx="3979589" cy="432811"/>
          </a:xfrm>
          <a:prstGeom prst="rect">
            <a:avLst/>
          </a:prstGeom>
        </p:spPr>
        <p:txBody>
          <a:bodyPr wrap="square" lIns="0" tIns="0" rIns="0" bIns="0" rtlCol="0" anchor="t">
            <a:spAutoFit/>
          </a:bodyPr>
          <a:lstStyle/>
          <a:p>
            <a:pPr marL="0" lvl="0" indent="0" algn="ctr">
              <a:lnSpc>
                <a:spcPts val="3300"/>
              </a:lnSpc>
              <a:spcBef>
                <a:spcPct val="0"/>
              </a:spcBef>
            </a:pPr>
            <a:r>
              <a:rPr lang="en-US" sz="3000" u="none" strike="noStrike" dirty="0">
                <a:solidFill>
                  <a:srgbClr val="121417"/>
                </a:solidFill>
                <a:latin typeface="TT Octosquares"/>
                <a:ea typeface="TT Octosquares"/>
                <a:cs typeface="TT Octosquares"/>
                <a:sym typeface="TT Octosquares"/>
              </a:rPr>
              <a:t>Answer Evaluation</a:t>
            </a:r>
          </a:p>
        </p:txBody>
      </p:sp>
      <p:pic>
        <p:nvPicPr>
          <p:cNvPr id="6" name="תמונה 5">
            <a:extLst>
              <a:ext uri="{FF2B5EF4-FFF2-40B4-BE49-F238E27FC236}">
                <a16:creationId xmlns:a16="http://schemas.microsoft.com/office/drawing/2014/main" id="{55172520-1674-44BC-A301-CCEFEA9AED7C}"/>
              </a:ext>
            </a:extLst>
          </p:cNvPr>
          <p:cNvPicPr>
            <a:picLocks noChangeAspect="1"/>
          </p:cNvPicPr>
          <p:nvPr/>
        </p:nvPicPr>
        <p:blipFill>
          <a:blip r:embed="rId2"/>
          <a:stretch>
            <a:fillRect/>
          </a:stretch>
        </p:blipFill>
        <p:spPr>
          <a:xfrm>
            <a:off x="1517954" y="2524124"/>
            <a:ext cx="15474646" cy="727734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216</TotalTime>
  <Words>475</Words>
  <Application>Microsoft Office PowerPoint</Application>
  <PresentationFormat>מותאם אישית</PresentationFormat>
  <Paragraphs>55</Paragraphs>
  <Slides>11</Slides>
  <Notes>0</Notes>
  <HiddenSlides>0</HiddenSlides>
  <MMClips>0</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11</vt:i4>
      </vt:variant>
    </vt:vector>
  </HeadingPairs>
  <TitlesOfParts>
    <vt:vector size="18" baseType="lpstr">
      <vt:lpstr>TT Octosquares</vt:lpstr>
      <vt:lpstr>Arial</vt:lpstr>
      <vt:lpstr>TT Norms Italics</vt:lpstr>
      <vt:lpstr>TT Octosquares Bold</vt:lpstr>
      <vt:lpstr>TT Norms</vt:lpstr>
      <vt:lpstr>Calibri</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Innovating the Future with AI</dc:title>
  <cp:lastModifiedBy>Nitay 1998</cp:lastModifiedBy>
  <cp:revision>8</cp:revision>
  <dcterms:created xsi:type="dcterms:W3CDTF">2006-08-16T00:00:00Z</dcterms:created>
  <dcterms:modified xsi:type="dcterms:W3CDTF">2025-06-11T16:57:15Z</dcterms:modified>
  <dc:identifier>DAGp3-E3w2Y</dc:identifier>
</cp:coreProperties>
</file>